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74" r:id="rId9"/>
    <p:sldId id="263" r:id="rId10"/>
    <p:sldId id="272" r:id="rId11"/>
    <p:sldId id="267" r:id="rId12"/>
    <p:sldId id="275" r:id="rId13"/>
    <p:sldId id="273" r:id="rId14"/>
    <p:sldId id="277" r:id="rId15"/>
    <p:sldId id="278" r:id="rId16"/>
    <p:sldId id="276" r:id="rId17"/>
    <p:sldId id="279" r:id="rId18"/>
    <p:sldId id="280" r:id="rId19"/>
    <p:sldId id="269" r:id="rId2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2BBD1A4-E6C0-407F-849D-391F9ADF9EF3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D33248-C782-4479-8D90-5BAB17EEE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2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8AD8-CEF1-40AC-BE1B-DCFF7AA7B108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96F-DD8F-4435-8025-3962219A5137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AFFE-A48B-43D0-A0A0-D01C37FF1AB4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803E-F6A7-4277-A03F-F526447DD36B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934B-40D2-48F0-A92B-96FA6D112532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F615-E791-4907-BCD4-00E909F86B3F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C0FE-EFF7-4652-AD11-56A8994AAD1A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9454-D93D-4399-BF61-E830647A9D5C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DB94-94F1-4C2A-B6EE-EB59706309DD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F382-D07F-48FC-A799-EBB78953B90D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79D085-49FC-4D72-83EE-6C749C00A5E8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FF6DA04-48FB-40F4-A118-FF2BF871C633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BB56A1-0501-4D40-BEC8-19DB042588F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url=http://news.fipaonline.com/archives/136&amp;rct=j&amp;frm=1&amp;q=&amp;esrc=s&amp;sa=U&amp;ei=fTuKVPfUNJC1oQSvpIH4Aw&amp;ved=0CCoQ9QEwCg&amp;usg=AFQjCNFY4mgXrVMk6vOZw6EC75ptG4NOU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ews.fipaonline.com/?attachment_id=1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bay.com/itm/Blind-Lady-Scales-of-Justice-Lawyer-Law-Firm-Attorney-Judge-Statue-Office-Gift-/1914401221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bay.com/itm/Blind-Lady-Scales-of-Justice-Lawyer-Law-Firm-Attorney-Judge-Statue-Office-Gift-/1914401221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OFFICERS</a:t>
            </a:r>
            <a:br>
              <a:rPr lang="en-US" dirty="0" smtClean="0"/>
            </a:br>
            <a:r>
              <a:rPr lang="en-US" dirty="0" smtClean="0"/>
              <a:t>LA SANITATION</a:t>
            </a:r>
            <a:br>
              <a:rPr lang="en-US" dirty="0" smtClean="0"/>
            </a:br>
            <a:r>
              <a:rPr lang="en-US" dirty="0" smtClean="0"/>
              <a:t>WATERSHED PROTECTION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8077200" cy="1499616"/>
          </a:xfrm>
        </p:spPr>
        <p:txBody>
          <a:bodyPr/>
          <a:lstStyle/>
          <a:p>
            <a:r>
              <a:rPr lang="en-US" dirty="0" smtClean="0"/>
              <a:t>INTRODUCTION TO DUTIES &amp; RESPONSIBILITIES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:\WPD INSPECTOR BARRIGA\WPD LOGO\LASanitation - Blank 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2610"/>
            <a:ext cx="3060457" cy="17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9564"/>
            <a:ext cx="1371600" cy="18992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EMERGENCY RESPONSE (LAFD/LAPD JHAT)</a:t>
            </a:r>
          </a:p>
          <a:p>
            <a:pPr lvl="1"/>
            <a:r>
              <a:rPr lang="en-US" dirty="0" smtClean="0"/>
              <a:t>CA cert. HAZMAT technicians/specialists</a:t>
            </a:r>
          </a:p>
          <a:p>
            <a:pPr lvl="1"/>
            <a:r>
              <a:rPr lang="en-US" dirty="0" smtClean="0"/>
              <a:t>Hazard Categorizations (HazCat) </a:t>
            </a:r>
          </a:p>
          <a:p>
            <a:pPr lvl="1"/>
            <a:r>
              <a:rPr lang="en-US" dirty="0" smtClean="0"/>
              <a:t>Authorized to contract hazmat clean up companies.</a:t>
            </a:r>
          </a:p>
          <a:p>
            <a:pPr lvl="1"/>
            <a:r>
              <a:rPr lang="en-US" dirty="0" smtClean="0"/>
              <a:t>Authorized DOT signer for hazwaste manifests.</a:t>
            </a:r>
          </a:p>
          <a:p>
            <a:pPr lvl="1"/>
            <a:r>
              <a:rPr lang="en-US" dirty="0" smtClean="0"/>
              <a:t>HOW CLEAN IS CLEAN?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10</a:t>
            </a:fld>
            <a:endParaRPr lang="en-US" dirty="0"/>
          </a:p>
        </p:txBody>
      </p:sp>
      <p:pic>
        <p:nvPicPr>
          <p:cNvPr id="6146" name="Picture 2" descr="H:\WPD INSPECTOR BARRIGA\REPORTS\18147 Toner illegal dumping\18147 pics\P930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5240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WPD INSPECTOR BARRIGA\REPORTS\17747 (5frwy fire)\17747 pics\Pics Barriga\IMG_5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02" y="5627462"/>
            <a:ext cx="1447731" cy="10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viewriternyu.files.wordpress.com/2014/04/hazmat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WPD INSPECTOR BARRIGA\Hazmat Pics (the guys)\DSC00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24845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DIRECTED ENFORCEMENT ACTIVITIES</a:t>
            </a:r>
          </a:p>
          <a:p>
            <a:pPr lvl="1"/>
            <a:r>
              <a:rPr lang="en-US" dirty="0" smtClean="0"/>
              <a:t>INSPECTIONS TO COMPLY WITH LOCAL/STATE/FEDERAL CLEAN WATER ACT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11</a:t>
            </a:fld>
            <a:endParaRPr lang="en-US" dirty="0"/>
          </a:p>
        </p:txBody>
      </p:sp>
      <p:pic>
        <p:nvPicPr>
          <p:cNvPr id="7171" name="Picture 3" descr="DSC003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4290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:\WPD INSPECTOR BARRIGA\REPORTS\12819 (United Alloys Fire)\12819 Pictures\IMG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11972"/>
            <a:ext cx="1600200" cy="1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WPD INSPECTOR BARRIGA\Hazmat Pics (the guys)\IMG_3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1803457" cy="13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oviewriternyu.files.wordpress.com/2014/04/hazmat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SURVEILLANCE </a:t>
            </a:r>
          </a:p>
          <a:p>
            <a:pPr lvl="2"/>
            <a:r>
              <a:rPr lang="en-US" dirty="0" smtClean="0"/>
              <a:t>BUSINESSES: IC/ID, BMPs, etc. </a:t>
            </a:r>
          </a:p>
          <a:p>
            <a:pPr lvl="2"/>
            <a:r>
              <a:rPr lang="en-US" dirty="0" smtClean="0"/>
              <a:t>ROW: illegal dumping of solid waste, hazwaste (surveillance cameras)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12</a:t>
            </a:fld>
            <a:endParaRPr lang="en-US" dirty="0"/>
          </a:p>
        </p:txBody>
      </p:sp>
      <p:pic>
        <p:nvPicPr>
          <p:cNvPr id="7171" name="Picture 3" descr="DSC003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4290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:\WPD INSPECTOR BARRIGA\REPORTS\12819 (United Alloys Fire)\12819 Pictures\IMG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11972"/>
            <a:ext cx="1600200" cy="1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WPD INSPECTOR BARRIGA\Hazmat Pics (the guys)\IMG_3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1803457" cy="13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oviewriternyu.files.wordpress.com/2014/04/hazmat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Scavenging Enforcement (proposed)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Proactive policing (proposed)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Bins out (proposed)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lvl="3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13</a:t>
            </a:fld>
            <a:endParaRPr lang="en-US" dirty="0"/>
          </a:p>
        </p:txBody>
      </p:sp>
      <p:pic>
        <p:nvPicPr>
          <p:cNvPr id="8194" name="Picture 2" descr="http://moviewriternyu.files.wordpress.com/2014/04/hazmat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WPD INSPECTOR BARRIGA\Hazmat Pics (the guys)\DSC05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0" y="4648200"/>
            <a:ext cx="2388100" cy="1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089" y="1774825"/>
            <a:ext cx="6941821" cy="4625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STATE </a:t>
            </a:r>
            <a:r>
              <a:rPr lang="en-US" dirty="0" smtClean="0"/>
              <a:t>GUIDANCE (Draft)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8229600" cy="2438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CITATIONS</a:t>
            </a:r>
          </a:p>
          <a:p>
            <a:pPr lvl="1"/>
            <a:r>
              <a:rPr lang="en-US" dirty="0" smtClean="0"/>
              <a:t>2019</a:t>
            </a:r>
          </a:p>
          <a:p>
            <a:pPr lvl="1"/>
            <a:r>
              <a:rPr lang="en-US" dirty="0" smtClean="0"/>
              <a:t>2020</a:t>
            </a:r>
          </a:p>
          <a:p>
            <a:r>
              <a:rPr lang="en-US" dirty="0" smtClean="0"/>
              <a:t>CRIMINAL REFERRALS</a:t>
            </a:r>
          </a:p>
          <a:p>
            <a:pPr lvl="1"/>
            <a:r>
              <a:rPr lang="en-US" dirty="0" smtClean="0"/>
              <a:t>2019</a:t>
            </a:r>
          </a:p>
          <a:p>
            <a:pPr lvl="1"/>
            <a:r>
              <a:rPr lang="en-US" dirty="0" smtClean="0"/>
              <a:t>2020</a:t>
            </a:r>
          </a:p>
          <a:p>
            <a:r>
              <a:rPr lang="en-US" dirty="0" smtClean="0"/>
              <a:t>Notice of Violations</a:t>
            </a:r>
          </a:p>
          <a:p>
            <a:pPr lvl="1"/>
            <a:r>
              <a:rPr lang="en-US" dirty="0" smtClean="0"/>
              <a:t>Notice to Comply</a:t>
            </a:r>
          </a:p>
          <a:p>
            <a:pPr lvl="1"/>
            <a:r>
              <a:rPr lang="en-US" dirty="0" smtClean="0"/>
              <a:t>Written warning</a:t>
            </a:r>
          </a:p>
          <a:p>
            <a:r>
              <a:rPr lang="en-US" dirty="0" smtClean="0"/>
              <a:t>LA City has Administrative Authority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2019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498" y="1774825"/>
            <a:ext cx="8179004" cy="4625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47" y="1774825"/>
            <a:ext cx="8159705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Gonzalo Barriga Asst. Ch.</a:t>
            </a:r>
          </a:p>
          <a:p>
            <a:pPr lvl="1"/>
            <a:r>
              <a:rPr lang="en-US" dirty="0" smtClean="0"/>
              <a:t>EMAIL: gonzalo.barriga@lacity.org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880498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7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:\WPD INSPECTOR BARRIGA\Hazmat Pics (the guys)\PA061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08080"/>
            <a:ext cx="2895600" cy="19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WPD INSPECTOR BARRIGA\REPORTS\16183 (long beach dumping)\16183 pics\IMGP2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9589"/>
            <a:ext cx="238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WPD INSPECTOR BARRIGA\Hazmat Pics (the guys)\IMGP0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7652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352800" cy="4625609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PROPOSED STATEWIDE TRAINING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IMGP21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157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WPD INSPECTOR BARRIGA\Hazmat Pics (the guys)\P70505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012665" cy="11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Department of Public Works, </a:t>
            </a:r>
          </a:p>
          <a:p>
            <a:r>
              <a:rPr lang="en-US" dirty="0" smtClean="0"/>
              <a:t>Bureau of Sanitation, </a:t>
            </a:r>
          </a:p>
          <a:p>
            <a:r>
              <a:rPr lang="en-US" b="1" dirty="0" smtClean="0"/>
              <a:t>Watershed </a:t>
            </a:r>
            <a:r>
              <a:rPr lang="en-US" b="1" dirty="0"/>
              <a:t>Protection Division</a:t>
            </a:r>
            <a:r>
              <a:rPr lang="en-US" dirty="0"/>
              <a:t>, </a:t>
            </a:r>
            <a:r>
              <a:rPr lang="en-US" b="1" dirty="0"/>
              <a:t>Environmental Enforcement and Emergency Response Unit</a:t>
            </a:r>
            <a:r>
              <a:rPr lang="en-US" dirty="0"/>
              <a:t> (BOS WPD EEE) </a:t>
            </a:r>
            <a:endParaRPr lang="en-US" dirty="0" smtClean="0"/>
          </a:p>
          <a:p>
            <a:pPr lvl="2"/>
            <a:r>
              <a:rPr lang="en-US" dirty="0" smtClean="0"/>
              <a:t>is </a:t>
            </a:r>
            <a:r>
              <a:rPr lang="en-US" dirty="0"/>
              <a:t>responsible for the enforcement of applicable provisions of </a:t>
            </a:r>
            <a:r>
              <a:rPr lang="en-US" b="1" dirty="0"/>
              <a:t>law related to the control of discharges and the contribution of pollutants that could</a:t>
            </a:r>
            <a:r>
              <a:rPr lang="en-US" dirty="0"/>
              <a:t> </a:t>
            </a:r>
            <a:r>
              <a:rPr lang="en-US" b="1" u="sng" dirty="0"/>
              <a:t>potentially</a:t>
            </a:r>
            <a:r>
              <a:rPr lang="en-US" dirty="0"/>
              <a:t> </a:t>
            </a:r>
            <a:r>
              <a:rPr lang="en-US" b="1" dirty="0"/>
              <a:t>affect the storm drain system, the environment, and public health and safety.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http://www.amlegal.com/images/LA_s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163413" cy="1169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Compliance Inspectors with peace officer arrest authority and org. chart,</a:t>
            </a:r>
          </a:p>
          <a:p>
            <a:pPr lvl="1"/>
            <a:r>
              <a:rPr lang="en-US" dirty="0" smtClean="0"/>
              <a:t>Authorized Positions</a:t>
            </a:r>
          </a:p>
          <a:p>
            <a:pPr lvl="2"/>
            <a:r>
              <a:rPr lang="en-US" dirty="0" smtClean="0"/>
              <a:t>1 Chief II</a:t>
            </a:r>
          </a:p>
          <a:p>
            <a:pPr lvl="2"/>
            <a:r>
              <a:rPr lang="en-US" dirty="0"/>
              <a:t>2</a:t>
            </a:r>
            <a:r>
              <a:rPr lang="en-US" dirty="0" smtClean="0"/>
              <a:t> Assistant Chief</a:t>
            </a:r>
          </a:p>
          <a:p>
            <a:pPr lvl="2"/>
            <a:r>
              <a:rPr lang="en-US" dirty="0" smtClean="0"/>
              <a:t>4 Lieutenants</a:t>
            </a:r>
          </a:p>
          <a:p>
            <a:pPr lvl="2"/>
            <a:r>
              <a:rPr lang="en-US" dirty="0" smtClean="0"/>
              <a:t>29 Environmental Officers (ECI’s)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              Who we 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Why?</a:t>
            </a:r>
          </a:p>
          <a:p>
            <a:pPr lvl="1" algn="just"/>
            <a:r>
              <a:rPr lang="en-US" b="1" u="sng" dirty="0" smtClean="0"/>
              <a:t>In 1987, U.S. Congress </a:t>
            </a:r>
            <a:r>
              <a:rPr lang="en-US" b="1" u="sng" dirty="0"/>
              <a:t>amended the Clean Water Act</a:t>
            </a:r>
            <a:r>
              <a:rPr lang="en-US" dirty="0"/>
              <a:t> to require the Environmental Protection Agency (EPA) to establish requirements for stormwater discharges.  </a:t>
            </a:r>
            <a:endParaRPr lang="en-US" dirty="0" smtClean="0"/>
          </a:p>
          <a:p>
            <a:pPr lvl="1" algn="just"/>
            <a:r>
              <a:rPr lang="en-US" dirty="0"/>
              <a:t>Pursuant to the Clean Water Act Section 402 (p)(3)(B), </a:t>
            </a:r>
            <a:r>
              <a:rPr lang="en-US" b="1" u="sng" dirty="0"/>
              <a:t>municipal NPDES </a:t>
            </a:r>
            <a:r>
              <a:rPr lang="en-US" b="1" u="sng" dirty="0" smtClean="0"/>
              <a:t>permits were </a:t>
            </a:r>
            <a:r>
              <a:rPr lang="en-US" b="1" u="sng" dirty="0"/>
              <a:t>given</a:t>
            </a:r>
            <a:r>
              <a:rPr lang="en-US" dirty="0"/>
              <a:t> either on a system or </a:t>
            </a:r>
            <a:r>
              <a:rPr lang="en-US" dirty="0" smtClean="0"/>
              <a:t>jurisdiction-wide basis.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AutoShape 2" descr="https://encrypted-tbn3.gstatic.com/images?q=tbn:ANd9GcSMDGzFUyVhJmDXgpggveHvkndtXar41lqzQwCd1pblKpFpFmq_iZSdbQ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25463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s://encrypted-tbn3.gstatic.com/images?q=tbn:ANd9GcSMDGzFUyVhJmDXgpggveHvkndtXar41lqzQwCd1pblKpFpFmq_iZSdbQ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373063"/>
            <a:ext cx="11049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://duijusticelink.aaa.com/wp-content/uploads/2010/07/get.educated.legis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76" y="95334"/>
            <a:ext cx="1913824" cy="12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Code of Federal Regulations (CFR)</a:t>
            </a:r>
          </a:p>
          <a:p>
            <a:pPr lvl="2"/>
            <a:r>
              <a:rPr lang="en-US" dirty="0" smtClean="0"/>
              <a:t>Requirement under the EPA, </a:t>
            </a:r>
          </a:p>
          <a:p>
            <a:pPr lvl="2"/>
            <a:r>
              <a:rPr lang="en-US" dirty="0" smtClean="0"/>
              <a:t>Pursuant to CFR </a:t>
            </a:r>
            <a:r>
              <a:rPr lang="en-US" b="1" u="sng" dirty="0" smtClean="0"/>
              <a:t>Title 40 section 122.26 </a:t>
            </a:r>
            <a:r>
              <a:rPr lang="en-US" b="1" u="sng" dirty="0"/>
              <a:t>(d) (2) (i) (B) (C)</a:t>
            </a:r>
            <a:r>
              <a:rPr lang="en-US" dirty="0"/>
              <a:t>, </a:t>
            </a:r>
            <a:r>
              <a:rPr lang="en-US" dirty="0" smtClean="0"/>
              <a:t>state that the municipalities  are </a:t>
            </a:r>
            <a:r>
              <a:rPr lang="en-US" dirty="0"/>
              <a:t>required to prohibit (by way of ordinance, order, or similar means) illicit discharges into the storm drain </a:t>
            </a:r>
            <a:r>
              <a:rPr lang="en-US" dirty="0" smtClean="0"/>
              <a:t>system which includes </a:t>
            </a:r>
            <a:r>
              <a:rPr lang="en-US" dirty="0"/>
              <a:t>the public </a:t>
            </a:r>
            <a:r>
              <a:rPr lang="en-US" dirty="0" smtClean="0"/>
              <a:t>right-of-way.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ADD ENF REQUIREMENT SECTION</a:t>
            </a:r>
          </a:p>
          <a:p>
            <a:pPr lvl="2"/>
            <a:r>
              <a:rPr lang="en-US" dirty="0" smtClean="0"/>
              <a:t>Also states anything “that </a:t>
            </a:r>
            <a:r>
              <a:rPr lang="en-US" dirty="0"/>
              <a:t>could </a:t>
            </a:r>
            <a:r>
              <a:rPr lang="en-US" b="1" u="sng" dirty="0"/>
              <a:t>potentially affect the storm drain </a:t>
            </a:r>
            <a:r>
              <a:rPr lang="en-US" b="1" u="sng" dirty="0" smtClean="0"/>
              <a:t>system, environment &amp; public health.” 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6" descr="http://news.fipaonline.com/wp-content/uploads/2011/04/EPA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2096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2014, the City of Los Angeles passed ordinance 183229</a:t>
            </a:r>
            <a:r>
              <a:rPr lang="en-US" dirty="0" smtClean="0"/>
              <a:t>, </a:t>
            </a:r>
            <a:r>
              <a:rPr lang="en-US" b="1" dirty="0" smtClean="0"/>
              <a:t>providing enhanced peace officer arrest authority (P.C. 830.7(j)) for WPD Environmental Officers.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7</a:t>
            </a:fld>
            <a:endParaRPr lang="en-US" dirty="0"/>
          </a:p>
        </p:txBody>
      </p:sp>
      <p:pic>
        <p:nvPicPr>
          <p:cNvPr id="5122" name="Picture 2" descr="Blind Lady Scales of Justice Lawyer Law Firm Attorney Judge Statue Office Gif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878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Memorandum of Agreement with LAPD</a:t>
            </a:r>
          </a:p>
          <a:p>
            <a:pPr lvl="1"/>
            <a:r>
              <a:rPr lang="en-US" dirty="0" smtClean="0"/>
              <a:t>LAPD Chief Becks sign MOA on April 17, 2015</a:t>
            </a:r>
          </a:p>
          <a:p>
            <a:pPr lvl="2"/>
            <a:r>
              <a:rPr lang="en-US" dirty="0" smtClean="0"/>
              <a:t>Authorizes WPD as Law Enforcement Agency for environmental crimes.</a:t>
            </a:r>
          </a:p>
          <a:p>
            <a:pPr lvl="2"/>
            <a:r>
              <a:rPr lang="en-US" dirty="0" smtClean="0"/>
              <a:t>Designates how LAPD supports WPD to perform investigations of criminal violations: infractions, misdemeanors and felonies. </a:t>
            </a:r>
          </a:p>
          <a:p>
            <a:pPr marL="768096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8</a:t>
            </a:fld>
            <a:endParaRPr lang="en-US" dirty="0"/>
          </a:p>
        </p:txBody>
      </p:sp>
      <p:pic>
        <p:nvPicPr>
          <p:cNvPr id="5122" name="Picture 2" descr="Blind Lady Scales of Justice Lawyer Law Firm Attorney Judge Statue Office Gif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2878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3290888" cy="17435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ENVIRONMENTAL CRIMES INVESTIGATIONS (MOA with LAPD)</a:t>
            </a:r>
          </a:p>
          <a:p>
            <a:pPr lvl="1"/>
            <a:r>
              <a:rPr lang="en-US" sz="2400" dirty="0" smtClean="0"/>
              <a:t>Illegal dumping of pollutants, hazardous materials/waste/substances</a:t>
            </a:r>
          </a:p>
          <a:p>
            <a:pPr lvl="1"/>
            <a:r>
              <a:rPr lang="en-US" sz="2400" dirty="0" smtClean="0"/>
              <a:t>Illicit discharges/connections</a:t>
            </a:r>
          </a:p>
          <a:p>
            <a:pPr lvl="1"/>
            <a:r>
              <a:rPr lang="en-US" sz="2400" dirty="0" smtClean="0"/>
              <a:t>LAMC 56.11 – personal property in public areas </a:t>
            </a:r>
            <a:r>
              <a:rPr lang="en-US" sz="2400" dirty="0" smtClean="0">
                <a:solidFill>
                  <a:srgbClr val="0070C0"/>
                </a:solidFill>
              </a:rPr>
              <a:t>(new)</a:t>
            </a:r>
          </a:p>
          <a:p>
            <a:pPr lvl="1"/>
            <a:r>
              <a:rPr lang="en-US" sz="2400" dirty="0" smtClean="0"/>
              <a:t>Littering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56A1-0501-4D40-BEC8-19DB042588FA}" type="slidenum">
              <a:rPr lang="en-US" smtClean="0"/>
              <a:t>9</a:t>
            </a:fld>
            <a:endParaRPr lang="en-US" dirty="0"/>
          </a:p>
        </p:txBody>
      </p:sp>
      <p:pic>
        <p:nvPicPr>
          <p:cNvPr id="6146" name="Picture 2" descr="H:\WPD INSPECTOR BARRIGA\REPORTS\18147 Toner illegal dumping\18147 pics\P930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52406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WPD INSPECTOR BARRIGA\REPORTS\17747 (5frwy fire)\17747 pics\Pics Barriga\IMG_5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98806"/>
            <a:ext cx="1447731" cy="10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oviewriternyu.files.wordpress.com/2014/04/hazmat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WPD INSPECTOR BARRIGA\Hazmat Pics (the guys)\DSC00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65" y="47244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CE886E2AD34BB2A57BC8BE5F9249" ma:contentTypeVersion="10" ma:contentTypeDescription="Create a new document." ma:contentTypeScope="" ma:versionID="0c6bd2f71d5480e123b605cdc27e895f">
  <xsd:schema xmlns:xsd="http://www.w3.org/2001/XMLSchema" xmlns:xs="http://www.w3.org/2001/XMLSchema" xmlns:p="http://schemas.microsoft.com/office/2006/metadata/properties" xmlns:ns2="9ee614e0-892c-4ec7-9914-85661597e191" xmlns:ns3="27517cfb-8734-46d4-b613-170f5f4f7055" targetNamespace="http://schemas.microsoft.com/office/2006/metadata/properties" ma:root="true" ma:fieldsID="85b53c95dbe68f94a466a7dcc9ba4857" ns2:_="" ns3:_="">
    <xsd:import namespace="9ee614e0-892c-4ec7-9914-85661597e191"/>
    <xsd:import namespace="27517cfb-8734-46d4-b613-170f5f4f70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614e0-892c-4ec7-9914-85661597e1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17cfb-8734-46d4-b613-170f5f4f7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C703D7-2484-4B52-A6D0-7B25D2410879}"/>
</file>

<file path=customXml/itemProps2.xml><?xml version="1.0" encoding="utf-8"?>
<ds:datastoreItem xmlns:ds="http://schemas.openxmlformats.org/officeDocument/2006/customXml" ds:itemID="{C8D6C775-296B-4840-AD6A-CE194C32C51F}"/>
</file>

<file path=customXml/itemProps3.xml><?xml version="1.0" encoding="utf-8"?>
<ds:datastoreItem xmlns:ds="http://schemas.openxmlformats.org/officeDocument/2006/customXml" ds:itemID="{D836A27E-8750-4CA1-BC62-AE7E5BB485A8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3099</TotalTime>
  <Words>528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ENVIRONMENTAL OFFICERS LA SANITATION WATERSHED PROTECTION</vt:lpstr>
      <vt:lpstr>OUTLINE</vt:lpstr>
      <vt:lpstr>BACKGROUND</vt:lpstr>
      <vt:lpstr>BACKGROUND               Who we are?</vt:lpstr>
      <vt:lpstr>BACKGROUND</vt:lpstr>
      <vt:lpstr>FEDERAL MANDATE</vt:lpstr>
      <vt:lpstr>AUTHORITY</vt:lpstr>
      <vt:lpstr>AUTHORITY</vt:lpstr>
      <vt:lpstr>FUNCTIONS</vt:lpstr>
      <vt:lpstr>FUNCTIONS</vt:lpstr>
      <vt:lpstr>FUNCTIONS</vt:lpstr>
      <vt:lpstr>FUNCTIONS</vt:lpstr>
      <vt:lpstr>FUNCTIONS (NEW)</vt:lpstr>
      <vt:lpstr>TRAINING</vt:lpstr>
      <vt:lpstr>TRAINING STATE GUIDANCE (Draft)</vt:lpstr>
      <vt:lpstr>ENFORCEMENT SUMMARY</vt:lpstr>
      <vt:lpstr>CITATIONS 2019</vt:lpstr>
      <vt:lpstr>CITATIONS 2020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OFFICERS LASAN, WATERSHED PROTECTION</dc:title>
  <dc:creator>Gonzalo Barriga</dc:creator>
  <cp:lastModifiedBy>Gonzalo Barriga</cp:lastModifiedBy>
  <cp:revision>58</cp:revision>
  <cp:lastPrinted>2014-12-12T01:10:52Z</cp:lastPrinted>
  <dcterms:created xsi:type="dcterms:W3CDTF">2014-12-11T15:50:09Z</dcterms:created>
  <dcterms:modified xsi:type="dcterms:W3CDTF">2021-04-16T21:16:55Z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0x010100E18ECE886E2AD34BB2A57BC8BE5F9249</vt:lpwstr>
  </property>
</Properties>
</file>