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310" r:id="rId5"/>
    <p:sldId id="853" r:id="rId6"/>
    <p:sldId id="928" r:id="rId7"/>
    <p:sldId id="1074" r:id="rId8"/>
    <p:sldId id="1042" r:id="rId9"/>
    <p:sldId id="1073" r:id="rId10"/>
    <p:sldId id="1036" r:id="rId11"/>
    <p:sldId id="1061" r:id="rId12"/>
    <p:sldId id="1079" r:id="rId13"/>
    <p:sldId id="1076" r:id="rId14"/>
    <p:sldId id="811" r:id="rId15"/>
    <p:sldId id="940" r:id="rId16"/>
    <p:sldId id="321"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tern2" initials="I" lastIdx="2" clrIdx="0"/>
  <p:cmAuthor id="2" name="Heidi Sanborn" initials="HS" lastIdx="3" clrIdx="1">
    <p:extLst>
      <p:ext uri="{19B8F6BF-5375-455C-9EA6-DF929625EA0E}">
        <p15:presenceInfo xmlns:p15="http://schemas.microsoft.com/office/powerpoint/2012/main" userId="4e4ece127269cd5e" providerId="Windows Live"/>
      </p:ext>
    </p:extLst>
  </p:cmAuthor>
  <p:cmAuthor id="3" name="Jordan" initials="J" lastIdx="3" clrIdx="2">
    <p:extLst>
      <p:ext uri="{19B8F6BF-5375-455C-9EA6-DF929625EA0E}">
        <p15:presenceInfo xmlns:p15="http://schemas.microsoft.com/office/powerpoint/2012/main" userId="S::jordan@nsaction.us::491a643f-57ba-4148-b9e5-eef96db10940" providerId="AD"/>
      </p:ext>
    </p:extLst>
  </p:cmAuthor>
  <p:cmAuthor id="4" name="Heidi Sanborn" initials="HS [2]" lastIdx="1" clrIdx="3">
    <p:extLst>
      <p:ext uri="{19B8F6BF-5375-455C-9EA6-DF929625EA0E}">
        <p15:presenceInfo xmlns:p15="http://schemas.microsoft.com/office/powerpoint/2012/main" userId="S::Heidi@nsaction.us::24861419-1a8f-474a-85f9-66dc358bb7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D4D"/>
    <a:srgbClr val="FF6600"/>
    <a:srgbClr val="3366FF"/>
    <a:srgbClr val="0000FF"/>
    <a:srgbClr val="6666FF"/>
    <a:srgbClr val="993366"/>
    <a:srgbClr val="CC00CC"/>
    <a:srgbClr val="6600FF"/>
    <a:srgbClr val="9900CC"/>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02" autoAdjust="0"/>
    <p:restoredTop sz="83825" autoAdjust="0"/>
  </p:normalViewPr>
  <p:slideViewPr>
    <p:cSldViewPr>
      <p:cViewPr varScale="1">
        <p:scale>
          <a:sx n="83" d="100"/>
          <a:sy n="83" d="100"/>
        </p:scale>
        <p:origin x="869"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4" d="100"/>
          <a:sy n="74" d="100"/>
        </p:scale>
        <p:origin x="297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i Sanborn" userId="24861419-1a8f-474a-85f9-66dc358bb7bc" providerId="ADAL" clId="{46EEEE70-5881-41EA-A7AD-5217B26B8860}"/>
    <pc:docChg chg="modSld">
      <pc:chgData name="Heidi Sanborn" userId="24861419-1a8f-474a-85f9-66dc358bb7bc" providerId="ADAL" clId="{46EEEE70-5881-41EA-A7AD-5217B26B8860}" dt="2021-04-21T22:45:10.042" v="29" actId="20577"/>
      <pc:docMkLst>
        <pc:docMk/>
      </pc:docMkLst>
      <pc:sldChg chg="modSp mod">
        <pc:chgData name="Heidi Sanborn" userId="24861419-1a8f-474a-85f9-66dc358bb7bc" providerId="ADAL" clId="{46EEEE70-5881-41EA-A7AD-5217B26B8860}" dt="2021-04-21T22:45:10.042" v="29" actId="20577"/>
        <pc:sldMkLst>
          <pc:docMk/>
          <pc:sldMk cId="416664109" sldId="310"/>
        </pc:sldMkLst>
        <pc:spChg chg="mod">
          <ac:chgData name="Heidi Sanborn" userId="24861419-1a8f-474a-85f9-66dc358bb7bc" providerId="ADAL" clId="{46EEEE70-5881-41EA-A7AD-5217B26B8860}" dt="2021-04-21T22:45:10.042" v="29" actId="20577"/>
          <ac:spMkLst>
            <pc:docMk/>
            <pc:sldMk cId="416664109" sldId="310"/>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170582" cy="480388"/>
          </a:xfrm>
          <a:prstGeom prst="rect">
            <a:avLst/>
          </a:prstGeom>
        </p:spPr>
        <p:txBody>
          <a:bodyPr vert="horz" lIns="95727" tIns="47864" rIns="95727" bIns="47864" rtlCol="0"/>
          <a:lstStyle>
            <a:lvl1pPr algn="l">
              <a:defRPr sz="1200"/>
            </a:lvl1pPr>
          </a:lstStyle>
          <a:p>
            <a:endParaRPr lang="en-US"/>
          </a:p>
        </p:txBody>
      </p:sp>
      <p:sp>
        <p:nvSpPr>
          <p:cNvPr id="3" name="Date Placeholder 2"/>
          <p:cNvSpPr>
            <a:spLocks noGrp="1"/>
          </p:cNvSpPr>
          <p:nvPr>
            <p:ph type="dt" sz="quarter" idx="1"/>
          </p:nvPr>
        </p:nvSpPr>
        <p:spPr>
          <a:xfrm>
            <a:off x="4142965" y="0"/>
            <a:ext cx="3170582" cy="480388"/>
          </a:xfrm>
          <a:prstGeom prst="rect">
            <a:avLst/>
          </a:prstGeom>
        </p:spPr>
        <p:txBody>
          <a:bodyPr vert="horz" lIns="95727" tIns="47864" rIns="95727" bIns="47864" rtlCol="0"/>
          <a:lstStyle>
            <a:lvl1pPr algn="r">
              <a:defRPr sz="1200"/>
            </a:lvl1pPr>
          </a:lstStyle>
          <a:p>
            <a:fld id="{A6D32343-5820-4613-9A28-690D1A3CAE22}" type="datetimeFigureOut">
              <a:rPr lang="en-US" smtClean="0"/>
              <a:t>4/21/2021</a:t>
            </a:fld>
            <a:endParaRPr lang="en-US"/>
          </a:p>
        </p:txBody>
      </p:sp>
      <p:sp>
        <p:nvSpPr>
          <p:cNvPr id="4" name="Footer Placeholder 3"/>
          <p:cNvSpPr>
            <a:spLocks noGrp="1"/>
          </p:cNvSpPr>
          <p:nvPr>
            <p:ph type="ftr" sz="quarter" idx="2"/>
          </p:nvPr>
        </p:nvSpPr>
        <p:spPr>
          <a:xfrm>
            <a:off x="4" y="9119173"/>
            <a:ext cx="3170582" cy="480388"/>
          </a:xfrm>
          <a:prstGeom prst="rect">
            <a:avLst/>
          </a:prstGeom>
        </p:spPr>
        <p:txBody>
          <a:bodyPr vert="horz" lIns="95727" tIns="47864" rIns="95727" bIns="47864" rtlCol="0" anchor="b"/>
          <a:lstStyle>
            <a:lvl1pPr algn="l">
              <a:defRPr sz="1200"/>
            </a:lvl1pPr>
          </a:lstStyle>
          <a:p>
            <a:endParaRPr lang="en-US"/>
          </a:p>
        </p:txBody>
      </p:sp>
      <p:sp>
        <p:nvSpPr>
          <p:cNvPr id="5" name="Slide Number Placeholder 4"/>
          <p:cNvSpPr>
            <a:spLocks noGrp="1"/>
          </p:cNvSpPr>
          <p:nvPr>
            <p:ph type="sldNum" sz="quarter" idx="3"/>
          </p:nvPr>
        </p:nvSpPr>
        <p:spPr>
          <a:xfrm>
            <a:off x="4142965" y="9119173"/>
            <a:ext cx="3170582" cy="480388"/>
          </a:xfrm>
          <a:prstGeom prst="rect">
            <a:avLst/>
          </a:prstGeom>
        </p:spPr>
        <p:txBody>
          <a:bodyPr vert="horz" lIns="95727" tIns="47864" rIns="95727" bIns="47864" rtlCol="0" anchor="b"/>
          <a:lstStyle>
            <a:lvl1pPr algn="r">
              <a:defRPr sz="1200"/>
            </a:lvl1pPr>
          </a:lstStyle>
          <a:p>
            <a:fld id="{E16774F9-308E-46D6-B2CE-26DAC13C540D}" type="slidenum">
              <a:rPr lang="en-US" smtClean="0"/>
              <a:t>‹#›</a:t>
            </a:fld>
            <a:endParaRPr lang="en-US"/>
          </a:p>
        </p:txBody>
      </p:sp>
    </p:spTree>
    <p:extLst>
      <p:ext uri="{BB962C8B-B14F-4D97-AF65-F5344CB8AC3E}">
        <p14:creationId xmlns:p14="http://schemas.microsoft.com/office/powerpoint/2010/main" val="2393974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170582" cy="482027"/>
          </a:xfrm>
          <a:prstGeom prst="rect">
            <a:avLst/>
          </a:prstGeom>
        </p:spPr>
        <p:txBody>
          <a:bodyPr vert="horz" lIns="95727" tIns="47864" rIns="95727" bIns="47864" rtlCol="0"/>
          <a:lstStyle>
            <a:lvl1pPr algn="l">
              <a:defRPr sz="1200"/>
            </a:lvl1pPr>
          </a:lstStyle>
          <a:p>
            <a:endParaRPr lang="en-US"/>
          </a:p>
        </p:txBody>
      </p:sp>
      <p:sp>
        <p:nvSpPr>
          <p:cNvPr id="3" name="Date Placeholder 2"/>
          <p:cNvSpPr>
            <a:spLocks noGrp="1"/>
          </p:cNvSpPr>
          <p:nvPr>
            <p:ph type="dt" idx="1"/>
          </p:nvPr>
        </p:nvSpPr>
        <p:spPr>
          <a:xfrm>
            <a:off x="4142965" y="2"/>
            <a:ext cx="3170582" cy="482027"/>
          </a:xfrm>
          <a:prstGeom prst="rect">
            <a:avLst/>
          </a:prstGeom>
        </p:spPr>
        <p:txBody>
          <a:bodyPr vert="horz" lIns="95727" tIns="47864" rIns="95727" bIns="47864" rtlCol="0"/>
          <a:lstStyle>
            <a:lvl1pPr algn="r">
              <a:defRPr sz="1200"/>
            </a:lvl1pPr>
          </a:lstStyle>
          <a:p>
            <a:fld id="{A7710ADD-EC7C-4876-A42B-D87F7E190AC3}" type="datetimeFigureOut">
              <a:rPr lang="en-US" smtClean="0"/>
              <a:t>4/21/2021</a:t>
            </a:fld>
            <a:endParaRPr lang="en-US"/>
          </a:p>
        </p:txBody>
      </p:sp>
      <p:sp>
        <p:nvSpPr>
          <p:cNvPr id="4" name="Slide Image Placeholder 3"/>
          <p:cNvSpPr>
            <a:spLocks noGrp="1" noRot="1" noChangeAspect="1"/>
          </p:cNvSpPr>
          <p:nvPr>
            <p:ph type="sldImg" idx="2"/>
          </p:nvPr>
        </p:nvSpPr>
        <p:spPr>
          <a:xfrm>
            <a:off x="1498600" y="1200150"/>
            <a:ext cx="4318000" cy="3238500"/>
          </a:xfrm>
          <a:prstGeom prst="rect">
            <a:avLst/>
          </a:prstGeom>
          <a:noFill/>
          <a:ln w="12700">
            <a:solidFill>
              <a:prstClr val="black"/>
            </a:solidFill>
          </a:ln>
        </p:spPr>
        <p:txBody>
          <a:bodyPr vert="horz" lIns="95727" tIns="47864" rIns="95727" bIns="47864" rtlCol="0" anchor="ctr"/>
          <a:lstStyle/>
          <a:p>
            <a:endParaRPr lang="en-US"/>
          </a:p>
        </p:txBody>
      </p:sp>
      <p:sp>
        <p:nvSpPr>
          <p:cNvPr id="5" name="Notes Placeholder 4"/>
          <p:cNvSpPr>
            <a:spLocks noGrp="1"/>
          </p:cNvSpPr>
          <p:nvPr>
            <p:ph type="body" sz="quarter" idx="3"/>
          </p:nvPr>
        </p:nvSpPr>
        <p:spPr>
          <a:xfrm>
            <a:off x="732183" y="4620252"/>
            <a:ext cx="5850835" cy="3780801"/>
          </a:xfrm>
          <a:prstGeom prst="rect">
            <a:avLst/>
          </a:prstGeom>
        </p:spPr>
        <p:txBody>
          <a:bodyPr vert="horz" lIns="95727" tIns="47864" rIns="95727" bIns="478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9119174"/>
            <a:ext cx="3170582" cy="482027"/>
          </a:xfrm>
          <a:prstGeom prst="rect">
            <a:avLst/>
          </a:prstGeom>
        </p:spPr>
        <p:txBody>
          <a:bodyPr vert="horz" lIns="95727" tIns="47864" rIns="95727" bIns="47864" rtlCol="0" anchor="b"/>
          <a:lstStyle>
            <a:lvl1pPr algn="l">
              <a:defRPr sz="1200"/>
            </a:lvl1pPr>
          </a:lstStyle>
          <a:p>
            <a:endParaRPr lang="en-US"/>
          </a:p>
        </p:txBody>
      </p:sp>
      <p:sp>
        <p:nvSpPr>
          <p:cNvPr id="7" name="Slide Number Placeholder 6"/>
          <p:cNvSpPr>
            <a:spLocks noGrp="1"/>
          </p:cNvSpPr>
          <p:nvPr>
            <p:ph type="sldNum" sz="quarter" idx="5"/>
          </p:nvPr>
        </p:nvSpPr>
        <p:spPr>
          <a:xfrm>
            <a:off x="4142965" y="9119174"/>
            <a:ext cx="3170582" cy="482027"/>
          </a:xfrm>
          <a:prstGeom prst="rect">
            <a:avLst/>
          </a:prstGeom>
        </p:spPr>
        <p:txBody>
          <a:bodyPr vert="horz" lIns="95727" tIns="47864" rIns="95727" bIns="47864" rtlCol="0" anchor="b"/>
          <a:lstStyle>
            <a:lvl1pPr algn="r">
              <a:defRPr sz="1200"/>
            </a:lvl1pPr>
          </a:lstStyle>
          <a:p>
            <a:fld id="{1C3C7B62-6B02-4078-9E34-DE3634CC0E18}" type="slidenum">
              <a:rPr lang="en-US" smtClean="0"/>
              <a:t>‹#›</a:t>
            </a:fld>
            <a:endParaRPr lang="en-US"/>
          </a:p>
        </p:txBody>
      </p:sp>
    </p:spTree>
    <p:extLst>
      <p:ext uri="{BB962C8B-B14F-4D97-AF65-F5344CB8AC3E}">
        <p14:creationId xmlns:p14="http://schemas.microsoft.com/office/powerpoint/2010/main" val="388097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about how each person listening can be a catalyst for the change to a circular economy.  </a:t>
            </a:r>
          </a:p>
          <a:p>
            <a:endParaRPr lang="en-US" dirty="0"/>
          </a:p>
          <a:p>
            <a:r>
              <a:rPr lang="en-US" dirty="0"/>
              <a:t>Disruption is a word with a negative connotation – but not here.  We CANNOT keep doing what we are doing and without disruption we will not succeed in change!</a:t>
            </a:r>
          </a:p>
          <a:p>
            <a:endParaRPr lang="en-US" dirty="0"/>
          </a:p>
          <a:p>
            <a:r>
              <a:rPr lang="en-US" dirty="0"/>
              <a:t>Change is for the better..</a:t>
            </a:r>
          </a:p>
          <a:p>
            <a:endParaRPr lang="en-US" dirty="0"/>
          </a:p>
          <a:p>
            <a:r>
              <a:rPr lang="en-US" dirty="0"/>
              <a:t>Tell the story of my career, how I have become a catalyst for the CE and empower everyone to do the same.  It will take all of us.</a:t>
            </a:r>
          </a:p>
          <a:p>
            <a:endParaRPr lang="en-US" dirty="0"/>
          </a:p>
          <a:p>
            <a:r>
              <a:rPr lang="en-US" dirty="0"/>
              <a:t>Linear conversation to a circular conversation and take, make waste to CE.</a:t>
            </a:r>
          </a:p>
          <a:p>
            <a:endParaRPr lang="en-US" dirty="0"/>
          </a:p>
        </p:txBody>
      </p:sp>
      <p:sp>
        <p:nvSpPr>
          <p:cNvPr id="4" name="Slide Number Placeholder 3"/>
          <p:cNvSpPr>
            <a:spLocks noGrp="1"/>
          </p:cNvSpPr>
          <p:nvPr>
            <p:ph type="sldNum" sz="quarter" idx="10"/>
          </p:nvPr>
        </p:nvSpPr>
        <p:spPr/>
        <p:txBody>
          <a:bodyPr/>
          <a:lstStyle/>
          <a:p>
            <a:fld id="{1C3C7B62-6B02-4078-9E34-DE3634CC0E18}" type="slidenum">
              <a:rPr lang="en-US" smtClean="0"/>
              <a:t>1</a:t>
            </a:fld>
            <a:endParaRPr lang="en-US"/>
          </a:p>
        </p:txBody>
      </p:sp>
    </p:spTree>
    <p:extLst>
      <p:ext uri="{BB962C8B-B14F-4D97-AF65-F5344CB8AC3E}">
        <p14:creationId xmlns:p14="http://schemas.microsoft.com/office/powerpoint/2010/main" val="3363579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1A78BCA-FB86-4F2D-89CA-D70F5AB5706E}"/>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634B7E09-6193-47F2-BB72-22110FABD3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a:extLst>
              <a:ext uri="{FF2B5EF4-FFF2-40B4-BE49-F238E27FC236}">
                <a16:creationId xmlns:a16="http://schemas.microsoft.com/office/drawing/2014/main" id="{40D63B31-8E2F-4971-A0DB-09546CA6FE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5471">
              <a:defRPr sz="2500">
                <a:solidFill>
                  <a:schemeClr val="tx1"/>
                </a:solidFill>
                <a:latin typeface="Arial" panose="020B0604020202020204" pitchFamily="34" charset="0"/>
                <a:ea typeface="MS PGothic" panose="020B0600070205080204" pitchFamily="34" charset="-128"/>
              </a:defRPr>
            </a:lvl1pPr>
            <a:lvl2pPr marL="777786" indent="-299149" defTabSz="1005471">
              <a:defRPr sz="2500">
                <a:solidFill>
                  <a:schemeClr val="tx1"/>
                </a:solidFill>
                <a:latin typeface="Arial" panose="020B0604020202020204" pitchFamily="34" charset="0"/>
                <a:ea typeface="MS PGothic" panose="020B0600070205080204" pitchFamily="34" charset="-128"/>
              </a:defRPr>
            </a:lvl2pPr>
            <a:lvl3pPr marL="1196593" indent="-239318" defTabSz="1005471">
              <a:defRPr sz="2500">
                <a:solidFill>
                  <a:schemeClr val="tx1"/>
                </a:solidFill>
                <a:latin typeface="Arial" panose="020B0604020202020204" pitchFamily="34" charset="0"/>
                <a:ea typeface="MS PGothic" panose="020B0600070205080204" pitchFamily="34" charset="-128"/>
              </a:defRPr>
            </a:lvl3pPr>
            <a:lvl4pPr marL="1675231" indent="-239318" defTabSz="1005471">
              <a:defRPr sz="2500">
                <a:solidFill>
                  <a:schemeClr val="tx1"/>
                </a:solidFill>
                <a:latin typeface="Arial" panose="020B0604020202020204" pitchFamily="34" charset="0"/>
                <a:ea typeface="MS PGothic" panose="020B0600070205080204" pitchFamily="34" charset="-128"/>
              </a:defRPr>
            </a:lvl4pPr>
            <a:lvl5pPr marL="2153867" indent="-239318" defTabSz="1005471">
              <a:defRPr sz="2500">
                <a:solidFill>
                  <a:schemeClr val="tx1"/>
                </a:solidFill>
                <a:latin typeface="Arial" panose="020B0604020202020204" pitchFamily="34" charset="0"/>
                <a:ea typeface="MS PGothic" panose="020B0600070205080204" pitchFamily="34" charset="-128"/>
              </a:defRPr>
            </a:lvl5pPr>
            <a:lvl6pPr marL="2632505" indent="-239318" defTabSz="1005471"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11144" indent="-239318" defTabSz="1005471"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89780" indent="-239318" defTabSz="1005471"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68417" indent="-239318" defTabSz="1005471"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76CFDA6B-BB77-41F8-B17E-4A01CC730648}" type="slidenum">
              <a:rPr lang="en-US" altLang="en-US" sz="1600"/>
              <a:pPr/>
              <a:t>11</a:t>
            </a:fld>
            <a:endParaRPr lang="en-US" altLang="en-US" sz="16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4D4B7BE-3D19-45D5-BF28-7B6286B6C7E7}"/>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26F632BB-6928-4B5D-A910-38BDD9A548FA}"/>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14C0C82B-1173-4DC7-B91A-CC358464D459}"/>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525">
              <a:defRPr sz="2300">
                <a:solidFill>
                  <a:schemeClr val="tx1"/>
                </a:solidFill>
                <a:latin typeface="Arial" panose="020B0604020202020204" pitchFamily="34" charset="0"/>
                <a:ea typeface="MS PGothic" panose="020B0600070205080204" pitchFamily="34" charset="-128"/>
              </a:defRPr>
            </a:lvl1pPr>
            <a:lvl2pPr marL="705419" indent="-270844" defTabSz="913525">
              <a:defRPr sz="2300">
                <a:solidFill>
                  <a:schemeClr val="tx1"/>
                </a:solidFill>
                <a:latin typeface="Arial" panose="020B0604020202020204" pitchFamily="34" charset="0"/>
                <a:ea typeface="MS PGothic" panose="020B0600070205080204" pitchFamily="34" charset="-128"/>
              </a:defRPr>
            </a:lvl2pPr>
            <a:lvl3pPr marL="1087966" indent="-215757" defTabSz="913525">
              <a:defRPr sz="2300">
                <a:solidFill>
                  <a:schemeClr val="tx1"/>
                </a:solidFill>
                <a:latin typeface="Arial" panose="020B0604020202020204" pitchFamily="34" charset="0"/>
                <a:ea typeface="MS PGothic" panose="020B0600070205080204" pitchFamily="34" charset="-128"/>
              </a:defRPr>
            </a:lvl3pPr>
            <a:lvl4pPr marL="1524070" indent="-215757" defTabSz="913525">
              <a:defRPr sz="2300">
                <a:solidFill>
                  <a:schemeClr val="tx1"/>
                </a:solidFill>
                <a:latin typeface="Arial" panose="020B0604020202020204" pitchFamily="34" charset="0"/>
                <a:ea typeface="MS PGothic" panose="020B0600070205080204" pitchFamily="34" charset="-128"/>
              </a:defRPr>
            </a:lvl4pPr>
            <a:lvl5pPr marL="1958645" indent="-215757" defTabSz="913525">
              <a:defRPr sz="2300">
                <a:solidFill>
                  <a:schemeClr val="tx1"/>
                </a:solidFill>
                <a:latin typeface="Arial" panose="020B0604020202020204" pitchFamily="34" charset="0"/>
                <a:ea typeface="MS PGothic" panose="020B0600070205080204" pitchFamily="34" charset="-128"/>
              </a:defRPr>
            </a:lvl5pPr>
            <a:lvl6pPr marL="2399340" indent="-215757" defTabSz="91352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6pPr>
            <a:lvl7pPr marL="2840035" indent="-215757" defTabSz="91352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7pPr>
            <a:lvl8pPr marL="3280730" indent="-215757" defTabSz="91352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8pPr>
            <a:lvl9pPr marL="3721425" indent="-215757" defTabSz="913525" eaLnBrk="0" fontAlgn="base" hangingPunct="0">
              <a:spcBef>
                <a:spcPct val="0"/>
              </a:spcBef>
              <a:spcAft>
                <a:spcPct val="0"/>
              </a:spcAft>
              <a:defRPr sz="2300">
                <a:solidFill>
                  <a:schemeClr val="tx1"/>
                </a:solidFill>
                <a:latin typeface="Arial" panose="020B0604020202020204" pitchFamily="34" charset="0"/>
                <a:ea typeface="MS PGothic" panose="020B0600070205080204" pitchFamily="34" charset="-128"/>
              </a:defRPr>
            </a:lvl9pPr>
          </a:lstStyle>
          <a:p>
            <a:pPr marL="0" marR="0" lvl="0" indent="0" algn="r" defTabSz="913525" rtl="0" eaLnBrk="1" fontAlgn="auto" latinLnBrk="0" hangingPunct="1">
              <a:lnSpc>
                <a:spcPct val="100000"/>
              </a:lnSpc>
              <a:spcBef>
                <a:spcPts val="0"/>
              </a:spcBef>
              <a:spcAft>
                <a:spcPts val="0"/>
              </a:spcAft>
              <a:buClrTx/>
              <a:buSzTx/>
              <a:buFontTx/>
              <a:buNone/>
              <a:tabLst/>
              <a:defRPr/>
            </a:pPr>
            <a:fld id="{EDE8DC7D-298B-48BD-9BE5-E58019A23CDF}" type="slidenum">
              <a:rPr kumimoji="0" lang="en-US" altLang="en-US" sz="15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3525" rtl="0" eaLnBrk="1" fontAlgn="auto" latinLnBrk="0" hangingPunct="1">
                <a:lnSpc>
                  <a:spcPct val="100000"/>
                </a:lnSpc>
                <a:spcBef>
                  <a:spcPts val="0"/>
                </a:spcBef>
                <a:spcAft>
                  <a:spcPts val="0"/>
                </a:spcAft>
                <a:buClrTx/>
                <a:buSzTx/>
                <a:buFontTx/>
                <a:buNone/>
                <a:tabLst/>
                <a:defRPr/>
              </a:pPr>
              <a:t>12</a:t>
            </a:fld>
            <a:endParaRPr kumimoji="0" lang="en-US" altLang="en-US" sz="15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0396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4D4B7BE-3D19-45D5-BF28-7B6286B6C7E7}"/>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26F632BB-6928-4B5D-A910-38BDD9A548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9940" name="Slide Number Placeholder 3">
            <a:extLst>
              <a:ext uri="{FF2B5EF4-FFF2-40B4-BE49-F238E27FC236}">
                <a16:creationId xmlns:a16="http://schemas.microsoft.com/office/drawing/2014/main" id="{14C0C82B-1173-4DC7-B91A-CC358464D4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2175">
              <a:defRPr sz="2500">
                <a:solidFill>
                  <a:schemeClr val="tx1"/>
                </a:solidFill>
                <a:latin typeface="Arial" panose="020B0604020202020204" pitchFamily="34" charset="0"/>
                <a:ea typeface="MS PGothic" panose="020B0600070205080204" pitchFamily="34" charset="-128"/>
              </a:defRPr>
            </a:lvl1pPr>
            <a:lvl2pPr marL="766152" indent="-294163" defTabSz="992175">
              <a:defRPr sz="2500">
                <a:solidFill>
                  <a:schemeClr val="tx1"/>
                </a:solidFill>
                <a:latin typeface="Arial" panose="020B0604020202020204" pitchFamily="34" charset="0"/>
                <a:ea typeface="MS PGothic" panose="020B0600070205080204" pitchFamily="34" charset="-128"/>
              </a:defRPr>
            </a:lvl2pPr>
            <a:lvl3pPr marL="1181636" indent="-234334" defTabSz="992175">
              <a:defRPr sz="2500">
                <a:solidFill>
                  <a:schemeClr val="tx1"/>
                </a:solidFill>
                <a:latin typeface="Arial" panose="020B0604020202020204" pitchFamily="34" charset="0"/>
                <a:ea typeface="MS PGothic" panose="020B0600070205080204" pitchFamily="34" charset="-128"/>
              </a:defRPr>
            </a:lvl3pPr>
            <a:lvl4pPr marL="1655287" indent="-234334" defTabSz="992175">
              <a:defRPr sz="2500">
                <a:solidFill>
                  <a:schemeClr val="tx1"/>
                </a:solidFill>
                <a:latin typeface="Arial" panose="020B0604020202020204" pitchFamily="34" charset="0"/>
                <a:ea typeface="MS PGothic" panose="020B0600070205080204" pitchFamily="34" charset="-128"/>
              </a:defRPr>
            </a:lvl4pPr>
            <a:lvl5pPr marL="2127276" indent="-234334" defTabSz="992175">
              <a:defRPr sz="2500">
                <a:solidFill>
                  <a:schemeClr val="tx1"/>
                </a:solidFill>
                <a:latin typeface="Arial" panose="020B0604020202020204" pitchFamily="34" charset="0"/>
                <a:ea typeface="MS PGothic" panose="020B0600070205080204" pitchFamily="34" charset="-128"/>
              </a:defRPr>
            </a:lvl5pPr>
            <a:lvl6pPr marL="2605915" indent="-234334" defTabSz="99217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084553" indent="-234334" defTabSz="99217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63189" indent="-234334" defTabSz="99217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41826" indent="-234334" defTabSz="99217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pPr algn="r" eaLnBrk="1" hangingPunct="1"/>
            <a:fld id="{EDE8DC7D-298B-48BD-9BE5-E58019A23CDF}" type="slidenum">
              <a:rPr lang="en-US" altLang="en-US" sz="1600">
                <a:solidFill>
                  <a:srgbClr val="000000"/>
                </a:solidFill>
              </a:rPr>
              <a:pPr algn="r" eaLnBrk="1" hangingPunct="1"/>
              <a:t>2</a:t>
            </a:fld>
            <a:endParaRPr lang="en-US" altLang="en-US" sz="1600">
              <a:solidFill>
                <a:srgbClr val="000000"/>
              </a:solidFill>
            </a:endParaRPr>
          </a:p>
        </p:txBody>
      </p:sp>
    </p:spTree>
    <p:extLst>
      <p:ext uri="{BB962C8B-B14F-4D97-AF65-F5344CB8AC3E}">
        <p14:creationId xmlns:p14="http://schemas.microsoft.com/office/powerpoint/2010/main" val="348874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0EEEEF1-90A4-424E-B66D-78F196CFB795}"/>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BBA0049F-10FD-4B16-8745-B3ADDC248C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just added 5 new board members, 4 people of color – why?  So we can be more reflective of our society!</a:t>
            </a:r>
          </a:p>
        </p:txBody>
      </p:sp>
      <p:sp>
        <p:nvSpPr>
          <p:cNvPr id="41988" name="Slide Number Placeholder 3">
            <a:extLst>
              <a:ext uri="{FF2B5EF4-FFF2-40B4-BE49-F238E27FC236}">
                <a16:creationId xmlns:a16="http://schemas.microsoft.com/office/drawing/2014/main" id="{CAB4D28E-1614-4145-B4C8-FFDB02FAAB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2175">
              <a:defRPr sz="2500">
                <a:solidFill>
                  <a:schemeClr val="tx1"/>
                </a:solidFill>
                <a:latin typeface="Arial" panose="020B0604020202020204" pitchFamily="34" charset="0"/>
                <a:ea typeface="MS PGothic" panose="020B0600070205080204" pitchFamily="34" charset="-128"/>
              </a:defRPr>
            </a:lvl1pPr>
            <a:lvl2pPr marL="766152" indent="-294163" defTabSz="992175">
              <a:defRPr sz="2500">
                <a:solidFill>
                  <a:schemeClr val="tx1"/>
                </a:solidFill>
                <a:latin typeface="Arial" panose="020B0604020202020204" pitchFamily="34" charset="0"/>
                <a:ea typeface="MS PGothic" panose="020B0600070205080204" pitchFamily="34" charset="-128"/>
              </a:defRPr>
            </a:lvl2pPr>
            <a:lvl3pPr marL="1181636" indent="-234334" defTabSz="992175">
              <a:defRPr sz="2500">
                <a:solidFill>
                  <a:schemeClr val="tx1"/>
                </a:solidFill>
                <a:latin typeface="Arial" panose="020B0604020202020204" pitchFamily="34" charset="0"/>
                <a:ea typeface="MS PGothic" panose="020B0600070205080204" pitchFamily="34" charset="-128"/>
              </a:defRPr>
            </a:lvl3pPr>
            <a:lvl4pPr marL="1655287" indent="-234334" defTabSz="992175">
              <a:defRPr sz="2500">
                <a:solidFill>
                  <a:schemeClr val="tx1"/>
                </a:solidFill>
                <a:latin typeface="Arial" panose="020B0604020202020204" pitchFamily="34" charset="0"/>
                <a:ea typeface="MS PGothic" panose="020B0600070205080204" pitchFamily="34" charset="-128"/>
              </a:defRPr>
            </a:lvl4pPr>
            <a:lvl5pPr marL="2127276" indent="-234334" defTabSz="992175">
              <a:defRPr sz="2500">
                <a:solidFill>
                  <a:schemeClr val="tx1"/>
                </a:solidFill>
                <a:latin typeface="Arial" panose="020B0604020202020204" pitchFamily="34" charset="0"/>
                <a:ea typeface="MS PGothic" panose="020B0600070205080204" pitchFamily="34" charset="-128"/>
              </a:defRPr>
            </a:lvl5pPr>
            <a:lvl6pPr marL="2605915" indent="-234334" defTabSz="99217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084553" indent="-234334" defTabSz="99217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63189" indent="-234334" defTabSz="99217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41826" indent="-234334" defTabSz="992175"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pPr algn="r" eaLnBrk="1" hangingPunct="1"/>
            <a:fld id="{565F6FDB-0F7B-4AEB-8C19-6C9ABCA067B3}" type="slidenum">
              <a:rPr lang="en-US" altLang="en-US" sz="1600">
                <a:solidFill>
                  <a:srgbClr val="000000"/>
                </a:solidFill>
              </a:rPr>
              <a:pPr algn="r" eaLnBrk="1" hangingPunct="1"/>
              <a:t>3</a:t>
            </a:fld>
            <a:endParaRPr lang="en-US" altLang="en-US" sz="1600">
              <a:solidFill>
                <a:srgbClr val="000000"/>
              </a:solidFill>
            </a:endParaRPr>
          </a:p>
        </p:txBody>
      </p:sp>
    </p:spTree>
    <p:extLst>
      <p:ext uri="{BB962C8B-B14F-4D97-AF65-F5344CB8AC3E}">
        <p14:creationId xmlns:p14="http://schemas.microsoft.com/office/powerpoint/2010/main" val="351160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4D4B7BE-3D19-45D5-BF28-7B6286B6C7E7}"/>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26F632BB-6928-4B5D-A910-38BDD9A548FA}"/>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t>Instead of a linear economy of take, make, waste, its circular -  </a:t>
            </a:r>
          </a:p>
          <a:p>
            <a:endParaRPr lang="en-US" altLang="en-US"/>
          </a:p>
          <a:p>
            <a:r>
              <a:rPr lang="en-US" altLang="en-US"/>
              <a:t>Cradle to Grave = linear, Cradle to Cradle is circular…..</a:t>
            </a:r>
          </a:p>
        </p:txBody>
      </p:sp>
      <p:sp>
        <p:nvSpPr>
          <p:cNvPr id="39940" name="Slide Number Placeholder 3">
            <a:extLst>
              <a:ext uri="{FF2B5EF4-FFF2-40B4-BE49-F238E27FC236}">
                <a16:creationId xmlns:a16="http://schemas.microsoft.com/office/drawing/2014/main" id="{14C0C82B-1173-4DC7-B91A-CC358464D459}"/>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6359">
              <a:defRPr sz="2400">
                <a:solidFill>
                  <a:schemeClr val="tx1"/>
                </a:solidFill>
                <a:latin typeface="Arial" panose="020B0604020202020204" pitchFamily="34" charset="0"/>
                <a:ea typeface="MS PGothic" panose="020B0600070205080204" pitchFamily="34" charset="-128"/>
              </a:defRPr>
            </a:lvl1pPr>
            <a:lvl2pPr marL="738494" indent="-283543" defTabSz="956359">
              <a:defRPr sz="2400">
                <a:solidFill>
                  <a:schemeClr val="tx1"/>
                </a:solidFill>
                <a:latin typeface="Arial" panose="020B0604020202020204" pitchFamily="34" charset="0"/>
                <a:ea typeface="MS PGothic" panose="020B0600070205080204" pitchFamily="34" charset="-128"/>
              </a:defRPr>
            </a:lvl2pPr>
            <a:lvl3pPr marL="1138979" indent="-225873" defTabSz="956359">
              <a:defRPr sz="2400">
                <a:solidFill>
                  <a:schemeClr val="tx1"/>
                </a:solidFill>
                <a:latin typeface="Arial" panose="020B0604020202020204" pitchFamily="34" charset="0"/>
                <a:ea typeface="MS PGothic" panose="020B0600070205080204" pitchFamily="34" charset="-128"/>
              </a:defRPr>
            </a:lvl3pPr>
            <a:lvl4pPr marL="1595532" indent="-225873" defTabSz="956359">
              <a:defRPr sz="2400">
                <a:solidFill>
                  <a:schemeClr val="tx1"/>
                </a:solidFill>
                <a:latin typeface="Arial" panose="020B0604020202020204" pitchFamily="34" charset="0"/>
                <a:ea typeface="MS PGothic" panose="020B0600070205080204" pitchFamily="34" charset="-128"/>
              </a:defRPr>
            </a:lvl4pPr>
            <a:lvl5pPr marL="2050482" indent="-225873" defTabSz="956359">
              <a:defRPr sz="2400">
                <a:solidFill>
                  <a:schemeClr val="tx1"/>
                </a:solidFill>
                <a:latin typeface="Arial" panose="020B0604020202020204" pitchFamily="34" charset="0"/>
                <a:ea typeface="MS PGothic" panose="020B0600070205080204" pitchFamily="34" charset="-128"/>
              </a:defRPr>
            </a:lvl5pPr>
            <a:lvl6pPr marL="2511840" indent="-225873" defTabSz="9563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200" indent="-225873" defTabSz="9563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4558" indent="-225873" defTabSz="9563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95916" indent="-225873" defTabSz="9563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fld id="{EDE8DC7D-298B-48BD-9BE5-E58019A23CDF}" type="slidenum">
              <a:rPr lang="en-US" altLang="en-US" sz="1500">
                <a:solidFill>
                  <a:srgbClr val="000000"/>
                </a:solidFill>
              </a:rPr>
              <a:pPr>
                <a:defRPr/>
              </a:pPr>
              <a:t>4</a:t>
            </a:fld>
            <a:endParaRPr lang="en-US" altLang="en-US" sz="1500">
              <a:solidFill>
                <a:srgbClr val="000000"/>
              </a:solidFill>
            </a:endParaRPr>
          </a:p>
        </p:txBody>
      </p:sp>
    </p:spTree>
    <p:extLst>
      <p:ext uri="{BB962C8B-B14F-4D97-AF65-F5344CB8AC3E}">
        <p14:creationId xmlns:p14="http://schemas.microsoft.com/office/powerpoint/2010/main" val="95589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D69B23D9-A973-42CD-8071-E48D5E1A2E21}"/>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3A1AE5FA-1EC6-4676-B5AB-155631B058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1140" name="Slide Number Placeholder 3">
            <a:extLst>
              <a:ext uri="{FF2B5EF4-FFF2-40B4-BE49-F238E27FC236}">
                <a16:creationId xmlns:a16="http://schemas.microsoft.com/office/drawing/2014/main" id="{8F6CDEB3-8A25-42CA-B0B4-707DC551C3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0457">
              <a:defRPr sz="2500">
                <a:solidFill>
                  <a:schemeClr val="tx1"/>
                </a:solidFill>
                <a:latin typeface="Arial" panose="020B0604020202020204" pitchFamily="34" charset="0"/>
                <a:ea typeface="MS PGothic" panose="020B0600070205080204" pitchFamily="34" charset="-128"/>
              </a:defRPr>
            </a:lvl1pPr>
            <a:lvl2pPr marL="774462" indent="-297487" defTabSz="1010457">
              <a:defRPr sz="2500">
                <a:solidFill>
                  <a:schemeClr val="tx1"/>
                </a:solidFill>
                <a:latin typeface="Arial" panose="020B0604020202020204" pitchFamily="34" charset="0"/>
                <a:ea typeface="MS PGothic" panose="020B0600070205080204" pitchFamily="34" charset="-128"/>
              </a:defRPr>
            </a:lvl2pPr>
            <a:lvl3pPr marL="1193270" indent="-237656" defTabSz="1010457">
              <a:defRPr sz="2500">
                <a:solidFill>
                  <a:schemeClr val="tx1"/>
                </a:solidFill>
                <a:latin typeface="Arial" panose="020B0604020202020204" pitchFamily="34" charset="0"/>
                <a:ea typeface="MS PGothic" panose="020B0600070205080204" pitchFamily="34" charset="-128"/>
              </a:defRPr>
            </a:lvl3pPr>
            <a:lvl4pPr marL="1673570" indent="-237656" defTabSz="1010457">
              <a:defRPr sz="2500">
                <a:solidFill>
                  <a:schemeClr val="tx1"/>
                </a:solidFill>
                <a:latin typeface="Arial" panose="020B0604020202020204" pitchFamily="34" charset="0"/>
                <a:ea typeface="MS PGothic" panose="020B0600070205080204" pitchFamily="34" charset="-128"/>
              </a:defRPr>
            </a:lvl4pPr>
            <a:lvl5pPr marL="2152207" indent="-237656" defTabSz="1010457">
              <a:defRPr sz="2500">
                <a:solidFill>
                  <a:schemeClr val="tx1"/>
                </a:solidFill>
                <a:latin typeface="Arial" panose="020B0604020202020204" pitchFamily="34" charset="0"/>
                <a:ea typeface="MS PGothic" panose="020B0600070205080204" pitchFamily="34" charset="-128"/>
              </a:defRPr>
            </a:lvl5pPr>
            <a:lvl6pPr marL="2630844" indent="-237656" defTabSz="1010457"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09482" indent="-237656" defTabSz="1010457"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88118" indent="-237656" defTabSz="1010457"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66755" indent="-237656" defTabSz="1010457"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97BE5DE4-01E5-4C4B-AB55-99AE2AE4FEC8}" type="slidenum">
              <a:rPr lang="en-US" altLang="en-US" sz="1600"/>
              <a:pPr/>
              <a:t>6</a:t>
            </a:fld>
            <a:endParaRPr lang="en-US" altLang="en-US" sz="1600"/>
          </a:p>
        </p:txBody>
      </p:sp>
    </p:spTree>
    <p:extLst>
      <p:ext uri="{BB962C8B-B14F-4D97-AF65-F5344CB8AC3E}">
        <p14:creationId xmlns:p14="http://schemas.microsoft.com/office/powerpoint/2010/main" val="2710035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4D4B7BE-3D19-45D5-BF28-7B6286B6C7E7}"/>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26F632BB-6928-4B5D-A910-38BDD9A548FA}"/>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t>Some Examples of Catalyzing the Shift:   Another thing we did was catalyze understanding by our legislators in California by taking them to Canada and other states to see how waste management works and do a “deep dive” into policy issues.  </a:t>
            </a:r>
          </a:p>
          <a:p>
            <a:r>
              <a:rPr lang="en-US" altLang="en-US"/>
              <a:t>We had to pay $21K to join CFEE, $5K for each staffer to be on the trip, and raise $100K in new members to pay for the trip</a:t>
            </a:r>
          </a:p>
        </p:txBody>
      </p:sp>
      <p:sp>
        <p:nvSpPr>
          <p:cNvPr id="39940" name="Slide Number Placeholder 3">
            <a:extLst>
              <a:ext uri="{FF2B5EF4-FFF2-40B4-BE49-F238E27FC236}">
                <a16:creationId xmlns:a16="http://schemas.microsoft.com/office/drawing/2014/main" id="{14C0C82B-1173-4DC7-B91A-CC358464D459}"/>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6359">
              <a:defRPr sz="2400">
                <a:solidFill>
                  <a:schemeClr val="tx1"/>
                </a:solidFill>
                <a:latin typeface="Arial" panose="020B0604020202020204" pitchFamily="34" charset="0"/>
                <a:ea typeface="MS PGothic" panose="020B0600070205080204" pitchFamily="34" charset="-128"/>
              </a:defRPr>
            </a:lvl1pPr>
            <a:lvl2pPr marL="738494" indent="-283543" defTabSz="956359">
              <a:defRPr sz="2400">
                <a:solidFill>
                  <a:schemeClr val="tx1"/>
                </a:solidFill>
                <a:latin typeface="Arial" panose="020B0604020202020204" pitchFamily="34" charset="0"/>
                <a:ea typeface="MS PGothic" panose="020B0600070205080204" pitchFamily="34" charset="-128"/>
              </a:defRPr>
            </a:lvl2pPr>
            <a:lvl3pPr marL="1138979" indent="-225873" defTabSz="956359">
              <a:defRPr sz="2400">
                <a:solidFill>
                  <a:schemeClr val="tx1"/>
                </a:solidFill>
                <a:latin typeface="Arial" panose="020B0604020202020204" pitchFamily="34" charset="0"/>
                <a:ea typeface="MS PGothic" panose="020B0600070205080204" pitchFamily="34" charset="-128"/>
              </a:defRPr>
            </a:lvl3pPr>
            <a:lvl4pPr marL="1595532" indent="-225873" defTabSz="956359">
              <a:defRPr sz="2400">
                <a:solidFill>
                  <a:schemeClr val="tx1"/>
                </a:solidFill>
                <a:latin typeface="Arial" panose="020B0604020202020204" pitchFamily="34" charset="0"/>
                <a:ea typeface="MS PGothic" panose="020B0600070205080204" pitchFamily="34" charset="-128"/>
              </a:defRPr>
            </a:lvl4pPr>
            <a:lvl5pPr marL="2050482" indent="-225873" defTabSz="956359">
              <a:defRPr sz="2400">
                <a:solidFill>
                  <a:schemeClr val="tx1"/>
                </a:solidFill>
                <a:latin typeface="Arial" panose="020B0604020202020204" pitchFamily="34" charset="0"/>
                <a:ea typeface="MS PGothic" panose="020B0600070205080204" pitchFamily="34" charset="-128"/>
              </a:defRPr>
            </a:lvl5pPr>
            <a:lvl6pPr marL="2511840" indent="-225873" defTabSz="9563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200" indent="-225873" defTabSz="9563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4558" indent="-225873" defTabSz="9563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95916" indent="-225873" defTabSz="9563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fld id="{EDE8DC7D-298B-48BD-9BE5-E58019A23CDF}" type="slidenum">
              <a:rPr lang="en-US" altLang="en-US" sz="1500">
                <a:solidFill>
                  <a:srgbClr val="000000"/>
                </a:solidFill>
              </a:rPr>
              <a:pPr>
                <a:defRPr/>
              </a:pPr>
              <a:t>7</a:t>
            </a:fld>
            <a:endParaRPr lang="en-US" altLang="en-US" sz="1500">
              <a:solidFill>
                <a:srgbClr val="000000"/>
              </a:solidFill>
            </a:endParaRPr>
          </a:p>
        </p:txBody>
      </p:sp>
    </p:spTree>
    <p:extLst>
      <p:ext uri="{BB962C8B-B14F-4D97-AF65-F5344CB8AC3E}">
        <p14:creationId xmlns:p14="http://schemas.microsoft.com/office/powerpoint/2010/main" val="126659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4D4B7BE-3D19-45D5-BF28-7B6286B6C7E7}"/>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26F632BB-6928-4B5D-A910-38BDD9A548FA}"/>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14C0C82B-1173-4DC7-B91A-CC358464D459}"/>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6359">
              <a:defRPr sz="2400">
                <a:solidFill>
                  <a:schemeClr val="tx1"/>
                </a:solidFill>
                <a:latin typeface="Arial" panose="020B0604020202020204" pitchFamily="34" charset="0"/>
                <a:ea typeface="MS PGothic" panose="020B0600070205080204" pitchFamily="34" charset="-128"/>
              </a:defRPr>
            </a:lvl1pPr>
            <a:lvl2pPr marL="738494" indent="-283543" defTabSz="956359">
              <a:defRPr sz="2400">
                <a:solidFill>
                  <a:schemeClr val="tx1"/>
                </a:solidFill>
                <a:latin typeface="Arial" panose="020B0604020202020204" pitchFamily="34" charset="0"/>
                <a:ea typeface="MS PGothic" panose="020B0600070205080204" pitchFamily="34" charset="-128"/>
              </a:defRPr>
            </a:lvl2pPr>
            <a:lvl3pPr marL="1138979" indent="-225873" defTabSz="956359">
              <a:defRPr sz="2400">
                <a:solidFill>
                  <a:schemeClr val="tx1"/>
                </a:solidFill>
                <a:latin typeface="Arial" panose="020B0604020202020204" pitchFamily="34" charset="0"/>
                <a:ea typeface="MS PGothic" panose="020B0600070205080204" pitchFamily="34" charset="-128"/>
              </a:defRPr>
            </a:lvl3pPr>
            <a:lvl4pPr marL="1595532" indent="-225873" defTabSz="956359">
              <a:defRPr sz="2400">
                <a:solidFill>
                  <a:schemeClr val="tx1"/>
                </a:solidFill>
                <a:latin typeface="Arial" panose="020B0604020202020204" pitchFamily="34" charset="0"/>
                <a:ea typeface="MS PGothic" panose="020B0600070205080204" pitchFamily="34" charset="-128"/>
              </a:defRPr>
            </a:lvl4pPr>
            <a:lvl5pPr marL="2050482" indent="-225873" defTabSz="956359">
              <a:defRPr sz="2400">
                <a:solidFill>
                  <a:schemeClr val="tx1"/>
                </a:solidFill>
                <a:latin typeface="Arial" panose="020B0604020202020204" pitchFamily="34" charset="0"/>
                <a:ea typeface="MS PGothic" panose="020B0600070205080204" pitchFamily="34" charset="-128"/>
              </a:defRPr>
            </a:lvl5pPr>
            <a:lvl6pPr marL="2511840" indent="-225873" defTabSz="9563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200" indent="-225873" defTabSz="9563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4558" indent="-225873" defTabSz="9563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95916" indent="-225873" defTabSz="9563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fld id="{EDE8DC7D-298B-48BD-9BE5-E58019A23CDF}" type="slidenum">
              <a:rPr lang="en-US" altLang="en-US" sz="1500">
                <a:solidFill>
                  <a:srgbClr val="000000"/>
                </a:solidFill>
              </a:rPr>
              <a:pPr>
                <a:defRPr/>
              </a:pPr>
              <a:t>8</a:t>
            </a:fld>
            <a:endParaRPr lang="en-US" altLang="en-US" sz="1500">
              <a:solidFill>
                <a:srgbClr val="000000"/>
              </a:solidFill>
            </a:endParaRPr>
          </a:p>
        </p:txBody>
      </p:sp>
    </p:spTree>
    <p:extLst>
      <p:ext uri="{BB962C8B-B14F-4D97-AF65-F5344CB8AC3E}">
        <p14:creationId xmlns:p14="http://schemas.microsoft.com/office/powerpoint/2010/main" val="427470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D69B23D9-A973-42CD-8071-E48D5E1A2E21}"/>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3A1AE5FA-1EC6-4676-B5AB-155631B058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1140" name="Slide Number Placeholder 3">
            <a:extLst>
              <a:ext uri="{FF2B5EF4-FFF2-40B4-BE49-F238E27FC236}">
                <a16:creationId xmlns:a16="http://schemas.microsoft.com/office/drawing/2014/main" id="{8F6CDEB3-8A25-42CA-B0B4-707DC551C3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0457">
              <a:defRPr sz="2500">
                <a:solidFill>
                  <a:schemeClr val="tx1"/>
                </a:solidFill>
                <a:latin typeface="Arial" panose="020B0604020202020204" pitchFamily="34" charset="0"/>
                <a:ea typeface="MS PGothic" panose="020B0600070205080204" pitchFamily="34" charset="-128"/>
              </a:defRPr>
            </a:lvl1pPr>
            <a:lvl2pPr marL="774462" indent="-297487" defTabSz="1010457">
              <a:defRPr sz="2500">
                <a:solidFill>
                  <a:schemeClr val="tx1"/>
                </a:solidFill>
                <a:latin typeface="Arial" panose="020B0604020202020204" pitchFamily="34" charset="0"/>
                <a:ea typeface="MS PGothic" panose="020B0600070205080204" pitchFamily="34" charset="-128"/>
              </a:defRPr>
            </a:lvl2pPr>
            <a:lvl3pPr marL="1193270" indent="-237656" defTabSz="1010457">
              <a:defRPr sz="2500">
                <a:solidFill>
                  <a:schemeClr val="tx1"/>
                </a:solidFill>
                <a:latin typeface="Arial" panose="020B0604020202020204" pitchFamily="34" charset="0"/>
                <a:ea typeface="MS PGothic" panose="020B0600070205080204" pitchFamily="34" charset="-128"/>
              </a:defRPr>
            </a:lvl3pPr>
            <a:lvl4pPr marL="1673570" indent="-237656" defTabSz="1010457">
              <a:defRPr sz="2500">
                <a:solidFill>
                  <a:schemeClr val="tx1"/>
                </a:solidFill>
                <a:latin typeface="Arial" panose="020B0604020202020204" pitchFamily="34" charset="0"/>
                <a:ea typeface="MS PGothic" panose="020B0600070205080204" pitchFamily="34" charset="-128"/>
              </a:defRPr>
            </a:lvl4pPr>
            <a:lvl5pPr marL="2152207" indent="-237656" defTabSz="1010457">
              <a:defRPr sz="2500">
                <a:solidFill>
                  <a:schemeClr val="tx1"/>
                </a:solidFill>
                <a:latin typeface="Arial" panose="020B0604020202020204" pitchFamily="34" charset="0"/>
                <a:ea typeface="MS PGothic" panose="020B0600070205080204" pitchFamily="34" charset="-128"/>
              </a:defRPr>
            </a:lvl5pPr>
            <a:lvl6pPr marL="2630844" indent="-237656" defTabSz="1010457"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09482" indent="-237656" defTabSz="1010457"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88118" indent="-237656" defTabSz="1010457"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66755" indent="-237656" defTabSz="1010457"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97BE5DE4-01E5-4C4B-AB55-99AE2AE4FEC8}" type="slidenum">
              <a:rPr lang="en-US" altLang="en-US" sz="1600"/>
              <a:pPr/>
              <a:t>9</a:t>
            </a:fld>
            <a:endParaRPr lang="en-US" altLang="en-US" sz="1600"/>
          </a:p>
        </p:txBody>
      </p:sp>
    </p:spTree>
    <p:extLst>
      <p:ext uri="{BB962C8B-B14F-4D97-AF65-F5344CB8AC3E}">
        <p14:creationId xmlns:p14="http://schemas.microsoft.com/office/powerpoint/2010/main" val="269720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D69B23D9-A973-42CD-8071-E48D5E1A2E21}"/>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3A1AE5FA-1EC6-4676-B5AB-155631B058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I’d read this: https://wasteadvantagemag.com/if-you-sell-it-youre-responsible-for-its-end-of-life-the-individual-producer-responsibility-shift-for-tires-in-ontario-canada-and-how-etracks-is-proving-its-success/</a:t>
            </a:r>
          </a:p>
          <a:p>
            <a:endParaRPr lang="en-US" altLang="en-US" dirty="0"/>
          </a:p>
          <a:p>
            <a:r>
              <a:rPr lang="en-US" altLang="en-US" dirty="0"/>
              <a:t>https://www.wasterecyclingmag.ca/tire/ontarians-in-the-dark-about-tire-recycling/1003283983/#:~:text=Most%20Ontarians%20unaware%20of%20tire,when%20purchasing%20new%20car%20tires.</a:t>
            </a:r>
          </a:p>
        </p:txBody>
      </p:sp>
      <p:sp>
        <p:nvSpPr>
          <p:cNvPr id="91140" name="Slide Number Placeholder 3">
            <a:extLst>
              <a:ext uri="{FF2B5EF4-FFF2-40B4-BE49-F238E27FC236}">
                <a16:creationId xmlns:a16="http://schemas.microsoft.com/office/drawing/2014/main" id="{8F6CDEB3-8A25-42CA-B0B4-707DC551C3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0457">
              <a:defRPr sz="2500">
                <a:solidFill>
                  <a:schemeClr val="tx1"/>
                </a:solidFill>
                <a:latin typeface="Arial" panose="020B0604020202020204" pitchFamily="34" charset="0"/>
                <a:ea typeface="MS PGothic" panose="020B0600070205080204" pitchFamily="34" charset="-128"/>
              </a:defRPr>
            </a:lvl1pPr>
            <a:lvl2pPr marL="774462" indent="-297487" defTabSz="1010457">
              <a:defRPr sz="2500">
                <a:solidFill>
                  <a:schemeClr val="tx1"/>
                </a:solidFill>
                <a:latin typeface="Arial" panose="020B0604020202020204" pitchFamily="34" charset="0"/>
                <a:ea typeface="MS PGothic" panose="020B0600070205080204" pitchFamily="34" charset="-128"/>
              </a:defRPr>
            </a:lvl2pPr>
            <a:lvl3pPr marL="1193270" indent="-237656" defTabSz="1010457">
              <a:defRPr sz="2500">
                <a:solidFill>
                  <a:schemeClr val="tx1"/>
                </a:solidFill>
                <a:latin typeface="Arial" panose="020B0604020202020204" pitchFamily="34" charset="0"/>
                <a:ea typeface="MS PGothic" panose="020B0600070205080204" pitchFamily="34" charset="-128"/>
              </a:defRPr>
            </a:lvl3pPr>
            <a:lvl4pPr marL="1673570" indent="-237656" defTabSz="1010457">
              <a:defRPr sz="2500">
                <a:solidFill>
                  <a:schemeClr val="tx1"/>
                </a:solidFill>
                <a:latin typeface="Arial" panose="020B0604020202020204" pitchFamily="34" charset="0"/>
                <a:ea typeface="MS PGothic" panose="020B0600070205080204" pitchFamily="34" charset="-128"/>
              </a:defRPr>
            </a:lvl4pPr>
            <a:lvl5pPr marL="2152207" indent="-237656" defTabSz="1010457">
              <a:defRPr sz="2500">
                <a:solidFill>
                  <a:schemeClr val="tx1"/>
                </a:solidFill>
                <a:latin typeface="Arial" panose="020B0604020202020204" pitchFamily="34" charset="0"/>
                <a:ea typeface="MS PGothic" panose="020B0600070205080204" pitchFamily="34" charset="-128"/>
              </a:defRPr>
            </a:lvl5pPr>
            <a:lvl6pPr marL="2630844" indent="-237656" defTabSz="1010457"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109482" indent="-237656" defTabSz="1010457"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88118" indent="-237656" defTabSz="1010457"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66755" indent="-237656" defTabSz="1010457"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fld id="{97BE5DE4-01E5-4C4B-AB55-99AE2AE4FEC8}" type="slidenum">
              <a:rPr lang="en-US" altLang="en-US" sz="1600"/>
              <a:pPr/>
              <a:t>10</a:t>
            </a:fld>
            <a:endParaRPr lang="en-US" altLang="en-US" sz="1600"/>
          </a:p>
        </p:txBody>
      </p:sp>
    </p:spTree>
    <p:extLst>
      <p:ext uri="{BB962C8B-B14F-4D97-AF65-F5344CB8AC3E}">
        <p14:creationId xmlns:p14="http://schemas.microsoft.com/office/powerpoint/2010/main" val="3323535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533400" y="0"/>
            <a:ext cx="8610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NSAC logo.png"/>
          <p:cNvPicPr>
            <a:picLocks noChangeAspect="1"/>
          </p:cNvPicPr>
          <p:nvPr userDrawn="1"/>
        </p:nvPicPr>
        <p:blipFill>
          <a:blip r:embed="rId2" cstate="print"/>
          <a:stretch>
            <a:fillRect/>
          </a:stretch>
        </p:blipFill>
        <p:spPr>
          <a:xfrm>
            <a:off x="1295400" y="1524000"/>
            <a:ext cx="6498846" cy="2040638"/>
          </a:xfrm>
          <a:prstGeom prst="rect">
            <a:avLst/>
          </a:prstGeom>
        </p:spPr>
      </p:pic>
      <p:sp>
        <p:nvSpPr>
          <p:cNvPr id="5" name="Rectangle 4"/>
          <p:cNvSpPr/>
          <p:nvPr userDrawn="1"/>
        </p:nvSpPr>
        <p:spPr>
          <a:xfrm>
            <a:off x="0" y="5791200"/>
            <a:ext cx="9144000" cy="1066800"/>
          </a:xfrm>
          <a:prstGeom prst="rect">
            <a:avLst/>
          </a:prstGeom>
          <a:solidFill>
            <a:srgbClr val="007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95400" y="4191000"/>
            <a:ext cx="7239000" cy="1470025"/>
          </a:xfrm>
        </p:spPr>
        <p:txBody>
          <a:bodyPr>
            <a:normAutofit/>
          </a:bodyPr>
          <a:lstStyle>
            <a:lvl1pPr algn="l">
              <a:defRPr sz="3200">
                <a:solidFill>
                  <a:srgbClr val="221D4D"/>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6717CA-7681-4AD0-8675-E11B77489938}" type="datetimeFigureOut">
              <a:rPr lang="en-US" smtClean="0"/>
              <a:pPr/>
              <a:t>4/21/2021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6CE4C67-2568-4306-AAEF-1CD0D6ECA4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6717CA-7681-4AD0-8675-E11B77489938}" type="datetimeFigureOut">
              <a:rPr lang="en-US" smtClean="0"/>
              <a:pPr/>
              <a:t>4/21/2021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6CE4C67-2568-4306-AAEF-1CD0D6ECA4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6717CA-7681-4AD0-8675-E11B77489938}" type="datetimeFigureOut">
              <a:rPr lang="en-US" smtClean="0"/>
              <a:pPr/>
              <a:t>4/21/2021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6CE4C67-2568-4306-AAEF-1CD0D6ECA4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6717CA-7681-4AD0-8675-E11B77489938}" type="datetimeFigureOut">
              <a:rPr lang="en-US" smtClean="0"/>
              <a:pPr/>
              <a:t>4/21/2021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6CE4C67-2568-4306-AAEF-1CD0D6ECA4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6717CA-7681-4AD0-8675-E11B77489938}" type="datetimeFigureOut">
              <a:rPr lang="en-US" smtClean="0"/>
              <a:pPr/>
              <a:t>4/21/2021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6CE4C67-2568-4306-AAEF-1CD0D6ECA4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6717CA-7681-4AD0-8675-E11B77489938}" type="datetimeFigureOut">
              <a:rPr lang="en-US" smtClean="0"/>
              <a:pPr/>
              <a:t>4/21/2021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6CE4C67-2568-4306-AAEF-1CD0D6ECA4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6717CA-7681-4AD0-8675-E11B77489938}" type="datetimeFigureOut">
              <a:rPr lang="en-US" smtClean="0"/>
              <a:pPr/>
              <a:t>4/21/2021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6CE4C67-2568-4306-AAEF-1CD0D6ECA4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717CA-7681-4AD0-8675-E11B77489938}" type="datetimeFigureOut">
              <a:rPr lang="en-US" smtClean="0"/>
              <a:pPr/>
              <a:t>4/21/2021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6CE4C67-2568-4306-AAEF-1CD0D6ECA428}" type="slidenum">
              <a:rPr lang="en-US" smtClean="0"/>
              <a:pPr/>
              <a:t>‹#›</a:t>
            </a:fld>
            <a:endParaRPr lang="en-US"/>
          </a:p>
        </p:txBody>
      </p:sp>
      <p:sp>
        <p:nvSpPr>
          <p:cNvPr id="5" name="Rectangle 4"/>
          <p:cNvSpPr/>
          <p:nvPr userDrawn="1"/>
        </p:nvSpPr>
        <p:spPr>
          <a:xfrm>
            <a:off x="533400" y="0"/>
            <a:ext cx="8610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6717CA-7681-4AD0-8675-E11B77489938}" type="datetimeFigureOut">
              <a:rPr lang="en-US" smtClean="0"/>
              <a:pPr/>
              <a:t>4/21/2021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6CE4C67-2568-4306-AAEF-1CD0D6ECA4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6717CA-7681-4AD0-8675-E11B77489938}" type="datetimeFigureOut">
              <a:rPr lang="en-US" smtClean="0"/>
              <a:pPr/>
              <a:t>4/21/2021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6CE4C67-2568-4306-AAEF-1CD0D6ECA4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4638"/>
            <a:ext cx="8001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1600200"/>
            <a:ext cx="8001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endParaRPr lang="en-US" dirty="0"/>
          </a:p>
        </p:txBody>
      </p:sp>
      <p:sp>
        <p:nvSpPr>
          <p:cNvPr id="4" name="Date Placeholder 3"/>
          <p:cNvSpPr>
            <a:spLocks noGrp="1"/>
          </p:cNvSpPr>
          <p:nvPr>
            <p:ph type="dt" sz="half" idx="2"/>
          </p:nvPr>
        </p:nvSpPr>
        <p:spPr>
          <a:xfrm>
            <a:off x="1219200" y="6324600"/>
            <a:ext cx="1905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717CA-7681-4AD0-8675-E11B77489938}" type="datetimeFigureOut">
              <a:rPr lang="en-US" smtClean="0"/>
              <a:pPr/>
              <a:t>4/21/2021</a:t>
            </a:fld>
            <a:endParaRPr lang="en-US" dirty="0"/>
          </a:p>
        </p:txBody>
      </p:sp>
      <p:sp>
        <p:nvSpPr>
          <p:cNvPr id="6" name="Slide Number Placeholder 5"/>
          <p:cNvSpPr>
            <a:spLocks noGrp="1"/>
          </p:cNvSpPr>
          <p:nvPr>
            <p:ph type="sldNum" sz="quarter" idx="4"/>
          </p:nvPr>
        </p:nvSpPr>
        <p:spPr>
          <a:xfrm>
            <a:off x="685800" y="6324600"/>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E4C67-2568-4306-AAEF-1CD0D6ECA428}" type="slidenum">
              <a:rPr lang="en-US" smtClean="0"/>
              <a:pPr/>
              <a:t>‹#›</a:t>
            </a:fld>
            <a:endParaRPr lang="en-US"/>
          </a:p>
        </p:txBody>
      </p:sp>
      <p:sp>
        <p:nvSpPr>
          <p:cNvPr id="7" name="Rectangle 6"/>
          <p:cNvSpPr/>
          <p:nvPr userDrawn="1"/>
        </p:nvSpPr>
        <p:spPr>
          <a:xfrm>
            <a:off x="0" y="0"/>
            <a:ext cx="457200" cy="1447800"/>
          </a:xfrm>
          <a:prstGeom prst="rect">
            <a:avLst/>
          </a:prstGeom>
          <a:solidFill>
            <a:srgbClr val="007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324600"/>
            <a:ext cx="457200" cy="533400"/>
          </a:xfrm>
          <a:prstGeom prst="rect">
            <a:avLst/>
          </a:prstGeom>
          <a:solidFill>
            <a:srgbClr val="007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7800"/>
            <a:ext cx="457200" cy="4876800"/>
          </a:xfrm>
          <a:prstGeom prst="rect">
            <a:avLst/>
          </a:prstGeom>
          <a:solidFill>
            <a:srgbClr val="221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953000" y="6435884"/>
            <a:ext cx="3886200" cy="57451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kern="1200" baseline="30000" dirty="0">
                <a:solidFill>
                  <a:srgbClr val="221D4D"/>
                </a:solidFill>
                <a:latin typeface="+mn-lt"/>
                <a:ea typeface="+mn-ea"/>
                <a:cs typeface="+mn-cs"/>
              </a:rPr>
              <a:t>NATIONAL </a:t>
            </a:r>
            <a:r>
              <a:rPr lang="en-US" sz="2000" b="1" kern="1200" baseline="30000" dirty="0">
                <a:solidFill>
                  <a:srgbClr val="007150"/>
                </a:solidFill>
                <a:latin typeface="+mn-lt"/>
                <a:ea typeface="+mn-ea"/>
                <a:cs typeface="+mn-cs"/>
              </a:rPr>
              <a:t>STEWARDSHIP</a:t>
            </a:r>
            <a:r>
              <a:rPr lang="en-US" sz="2000" b="1" kern="1200" baseline="30000" dirty="0">
                <a:solidFill>
                  <a:srgbClr val="221D4D"/>
                </a:solidFill>
                <a:latin typeface="+mn-lt"/>
                <a:ea typeface="+mn-ea"/>
                <a:cs typeface="+mn-cs"/>
              </a:rPr>
              <a:t> ACTION COUNCIL</a:t>
            </a:r>
          </a:p>
          <a:p>
            <a:endParaRPr lang="en-US" dirty="0"/>
          </a:p>
        </p:txBody>
      </p:sp>
      <p:pic>
        <p:nvPicPr>
          <p:cNvPr id="12" name="Picture 11" descr="NSAC logo.png"/>
          <p:cNvPicPr>
            <a:picLocks noChangeAspect="1"/>
          </p:cNvPicPr>
          <p:nvPr userDrawn="1"/>
        </p:nvPicPr>
        <p:blipFill>
          <a:blip r:embed="rId13" cstate="print"/>
          <a:srcRect r="66241"/>
          <a:stretch>
            <a:fillRect/>
          </a:stretch>
        </p:blipFill>
        <p:spPr>
          <a:xfrm>
            <a:off x="5105400" y="6248400"/>
            <a:ext cx="533400" cy="4961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rgbClr val="221D4D"/>
          </a:solidFill>
          <a:latin typeface="+mj-lt"/>
          <a:ea typeface="+mj-ea"/>
          <a:cs typeface="+mj-cs"/>
        </a:defRPr>
      </a:lvl1pPr>
    </p:titleStyle>
    <p:bodyStyle>
      <a:lvl1pPr marL="342900" indent="-342900" algn="l" defTabSz="914400" rtl="0" eaLnBrk="1" latinLnBrk="0" hangingPunct="1">
        <a:spcBef>
          <a:spcPct val="20000"/>
        </a:spcBef>
        <a:buClr>
          <a:srgbClr val="007150"/>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221D4D"/>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byebyemattres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alrecycle.ca.gov/markets/commissio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hyperlink" Target="https://www.linkedin.com/company/national-stewardship-action-council" TargetMode="External"/><Relationship Id="rId2" Type="http://schemas.openxmlformats.org/officeDocument/2006/relationships/hyperlink" Target="mailto:Heidi@nsaction.us" TargetMode="Externa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hyperlink" Target="https://twitter.com/NSACTION_US" TargetMode="External"/><Relationship Id="rId10" Type="http://schemas.openxmlformats.org/officeDocument/2006/relationships/image" Target="../media/image35.png"/><Relationship Id="rId4" Type="http://schemas.openxmlformats.org/officeDocument/2006/relationships/image" Target="../media/image32.jpeg"/><Relationship Id="rId9" Type="http://schemas.openxmlformats.org/officeDocument/2006/relationships/hyperlink" Target="https://www.facebook.com/nationalstewardshipactioncounc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alpsc.org/mobius/cpsc-content/uploads/2015/01/PhRMA-v.-Alameda_US-Supreme-Court_PetitionWritCertiorari_Brief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www.cfee.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1.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100" y="5925234"/>
            <a:ext cx="8458200" cy="369332"/>
          </a:xfrm>
          <a:prstGeom prst="rect">
            <a:avLst/>
          </a:prstGeom>
          <a:noFill/>
        </p:spPr>
        <p:txBody>
          <a:bodyPr wrap="square" rtlCol="0">
            <a:spAutoFit/>
          </a:bodyPr>
          <a:lstStyle/>
          <a:p>
            <a:pPr algn="ctr"/>
            <a:r>
              <a:rPr lang="en-US" b="1" dirty="0">
                <a:solidFill>
                  <a:schemeClr val="bg1">
                    <a:lumMod val="95000"/>
                  </a:schemeClr>
                </a:solidFill>
                <a:latin typeface="Times New Roman" panose="02020603050405020304" pitchFamily="18" charset="0"/>
                <a:cs typeface="Times New Roman" panose="02020603050405020304" pitchFamily="18" charset="0"/>
              </a:rPr>
              <a:t>NSAC'S VISION:  </a:t>
            </a:r>
            <a:r>
              <a:rPr lang="en-US" dirty="0">
                <a:solidFill>
                  <a:schemeClr val="bg1">
                    <a:lumMod val="95000"/>
                  </a:schemeClr>
                </a:solidFill>
                <a:latin typeface="Times New Roman" panose="02020603050405020304" pitchFamily="18" charset="0"/>
                <a:cs typeface="Times New Roman" panose="02020603050405020304" pitchFamily="18" charset="0"/>
              </a:rPr>
              <a:t>The United States attains a circular economy.</a:t>
            </a:r>
          </a:p>
        </p:txBody>
      </p:sp>
      <p:sp>
        <p:nvSpPr>
          <p:cNvPr id="8" name="TextBox 5"/>
          <p:cNvSpPr txBox="1">
            <a:spLocks noChangeArrowheads="1"/>
          </p:cNvSpPr>
          <p:nvPr/>
        </p:nvSpPr>
        <p:spPr bwMode="auto">
          <a:xfrm>
            <a:off x="800100" y="4947896"/>
            <a:ext cx="769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tabLst>
                <a:tab pos="1149350" algn="l"/>
              </a:tabLst>
              <a:defRPr sz="3200">
                <a:solidFill>
                  <a:schemeClr val="tx1"/>
                </a:solidFill>
                <a:latin typeface="Calibri" pitchFamily="34" charset="0"/>
              </a:defRPr>
            </a:lvl1pPr>
            <a:lvl2pPr marL="742950" indent="-285750">
              <a:spcBef>
                <a:spcPct val="20000"/>
              </a:spcBef>
              <a:buFont typeface="Arial" charset="0"/>
              <a:buChar char="–"/>
              <a:tabLst>
                <a:tab pos="1149350" algn="l"/>
              </a:tabLst>
              <a:defRPr sz="2800">
                <a:solidFill>
                  <a:schemeClr val="tx1"/>
                </a:solidFill>
                <a:latin typeface="Calibri" pitchFamily="34" charset="0"/>
              </a:defRPr>
            </a:lvl2pPr>
            <a:lvl3pPr marL="1143000" indent="-228600">
              <a:spcBef>
                <a:spcPct val="20000"/>
              </a:spcBef>
              <a:buFont typeface="Arial" charset="0"/>
              <a:buChar char="•"/>
              <a:tabLst>
                <a:tab pos="1149350" algn="l"/>
              </a:tabLst>
              <a:defRPr sz="2400">
                <a:solidFill>
                  <a:schemeClr val="tx1"/>
                </a:solidFill>
                <a:latin typeface="Calibri" pitchFamily="34" charset="0"/>
              </a:defRPr>
            </a:lvl3pPr>
            <a:lvl4pPr marL="1600200" indent="-228600">
              <a:spcBef>
                <a:spcPct val="20000"/>
              </a:spcBef>
              <a:buFont typeface="Arial" charset="0"/>
              <a:buChar char="–"/>
              <a:tabLst>
                <a:tab pos="1149350" algn="l"/>
              </a:tabLst>
              <a:defRPr sz="2000">
                <a:solidFill>
                  <a:schemeClr val="tx1"/>
                </a:solidFill>
                <a:latin typeface="Calibri" pitchFamily="34" charset="0"/>
              </a:defRPr>
            </a:lvl4pPr>
            <a:lvl5pPr marL="2057400" indent="-228600">
              <a:spcBef>
                <a:spcPct val="20000"/>
              </a:spcBef>
              <a:buFont typeface="Arial" charset="0"/>
              <a:buChar char="»"/>
              <a:tabLst>
                <a:tab pos="11493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1493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1493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1493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149350" algn="l"/>
              </a:tabLst>
              <a:defRPr sz="2000">
                <a:solidFill>
                  <a:schemeClr val="tx1"/>
                </a:solidFill>
                <a:latin typeface="Calibri" pitchFamily="34" charset="0"/>
              </a:defRPr>
            </a:lvl9pPr>
          </a:lstStyle>
          <a:p>
            <a:pPr algn="ctr">
              <a:spcBef>
                <a:spcPct val="0"/>
              </a:spcBef>
              <a:buFontTx/>
              <a:buNone/>
            </a:pPr>
            <a:r>
              <a:rPr lang="en-US" sz="2400" dirty="0">
                <a:latin typeface="Times New Roman" panose="02020603050405020304" pitchFamily="18" charset="0"/>
                <a:cs typeface="Times New Roman" panose="02020603050405020304" pitchFamily="18" charset="0"/>
              </a:rPr>
              <a:t>April 23, 2021</a:t>
            </a:r>
            <a:endParaRPr lang="en-US" altLang="en-US" sz="2400"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38D49705-C8EF-40A5-B327-370D24B0AB75}"/>
              </a:ext>
            </a:extLst>
          </p:cNvPr>
          <p:cNvSpPr txBox="1">
            <a:spLocks noChangeArrowheads="1"/>
          </p:cNvSpPr>
          <p:nvPr/>
        </p:nvSpPr>
        <p:spPr bwMode="auto">
          <a:xfrm>
            <a:off x="663004" y="6446152"/>
            <a:ext cx="382974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dirty="0">
                <a:solidFill>
                  <a:schemeClr val="bg1"/>
                </a:solidFill>
                <a:latin typeface="Times New Roman" panose="02020603050405020304" pitchFamily="18" charset="0"/>
                <a:cs typeface="Times New Roman" panose="02020603050405020304" pitchFamily="18" charset="0"/>
              </a:rPr>
              <a:t>© copyright National Stewardship Action Council, 2021</a:t>
            </a:r>
          </a:p>
        </p:txBody>
      </p:sp>
      <p:sp>
        <p:nvSpPr>
          <p:cNvPr id="2" name="Rectangle 1">
            <a:extLst>
              <a:ext uri="{FF2B5EF4-FFF2-40B4-BE49-F238E27FC236}">
                <a16:creationId xmlns:a16="http://schemas.microsoft.com/office/drawing/2014/main" id="{766B97E4-A67F-4547-A8CA-A3F74C8D2779}"/>
              </a:ext>
            </a:extLst>
          </p:cNvPr>
          <p:cNvSpPr/>
          <p:nvPr/>
        </p:nvSpPr>
        <p:spPr>
          <a:xfrm>
            <a:off x="876300" y="1175831"/>
            <a:ext cx="7734300" cy="2581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8BFF67-A4B9-4178-B5C4-64A06E855637}"/>
              </a:ext>
            </a:extLst>
          </p:cNvPr>
          <p:cNvPicPr>
            <a:picLocks noChangeAspect="1"/>
          </p:cNvPicPr>
          <p:nvPr/>
        </p:nvPicPr>
        <p:blipFill rotWithShape="1">
          <a:blip r:embed="rId3"/>
          <a:srcRect t="16694"/>
          <a:stretch/>
        </p:blipFill>
        <p:spPr>
          <a:xfrm>
            <a:off x="781050" y="166961"/>
            <a:ext cx="7943850" cy="2610580"/>
          </a:xfrm>
          <a:prstGeom prst="rect">
            <a:avLst/>
          </a:prstGeom>
        </p:spPr>
      </p:pic>
      <p:sp>
        <p:nvSpPr>
          <p:cNvPr id="7" name="Title 1"/>
          <p:cNvSpPr>
            <a:spLocks noGrp="1"/>
          </p:cNvSpPr>
          <p:nvPr>
            <p:ph type="ctrTitle"/>
          </p:nvPr>
        </p:nvSpPr>
        <p:spPr>
          <a:xfrm>
            <a:off x="971550" y="3103726"/>
            <a:ext cx="7353300" cy="1219200"/>
          </a:xfrm>
        </p:spPr>
        <p:txBody>
          <a:bodyPr>
            <a:noAutofit/>
          </a:bodyPr>
          <a:lstStyle/>
          <a:p>
            <a:pPr algn="ctr">
              <a:defRPr/>
            </a:pPr>
            <a:r>
              <a:rPr lang="en-US" sz="4400" b="1" dirty="0">
                <a:latin typeface="Times New Roman" panose="02020603050405020304" pitchFamily="18" charset="0"/>
                <a:cs typeface="Times New Roman" panose="02020603050405020304" pitchFamily="18" charset="0"/>
              </a:rPr>
              <a:t>Virtual Statewide Conference on Illegal Dumping</a:t>
            </a:r>
          </a:p>
        </p:txBody>
      </p:sp>
    </p:spTree>
    <p:extLst>
      <p:ext uri="{BB962C8B-B14F-4D97-AF65-F5344CB8AC3E}">
        <p14:creationId xmlns:p14="http://schemas.microsoft.com/office/powerpoint/2010/main" val="41666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632E-7E59-4A82-A152-5B0085827D32}"/>
              </a:ext>
            </a:extLst>
          </p:cNvPr>
          <p:cNvSpPr>
            <a:spLocks noGrp="1"/>
          </p:cNvSpPr>
          <p:nvPr>
            <p:ph type="title"/>
          </p:nvPr>
        </p:nvSpPr>
        <p:spPr>
          <a:xfrm>
            <a:off x="533400" y="152400"/>
            <a:ext cx="8382000" cy="533400"/>
          </a:xfrm>
        </p:spPr>
        <p:txBody>
          <a:bodyPr>
            <a:normAutofit fontScale="90000"/>
          </a:bodyPr>
          <a:lstStyle/>
          <a:p>
            <a:pPr>
              <a:defRPr/>
            </a:pPr>
            <a:r>
              <a:rPr lang="en-US" b="1" dirty="0">
                <a:latin typeface="Times New Roman" panose="02020603050405020304" pitchFamily="18" charset="0"/>
                <a:cs typeface="Times New Roman" panose="02020603050405020304" pitchFamily="18" charset="0"/>
              </a:rPr>
              <a:t>Tire Recycling: Ontario Canada</a:t>
            </a:r>
          </a:p>
        </p:txBody>
      </p:sp>
      <p:sp>
        <p:nvSpPr>
          <p:cNvPr id="6" name="Footer Placeholder 4">
            <a:extLst>
              <a:ext uri="{FF2B5EF4-FFF2-40B4-BE49-F238E27FC236}">
                <a16:creationId xmlns:a16="http://schemas.microsoft.com/office/drawing/2014/main" id="{D0E7139C-5749-41E4-879B-DCDF2277059F}"/>
              </a:ext>
            </a:extLst>
          </p:cNvPr>
          <p:cNvSpPr txBox="1">
            <a:spLocks noChangeArrowheads="1"/>
          </p:cNvSpPr>
          <p:nvPr/>
        </p:nvSpPr>
        <p:spPr bwMode="auto">
          <a:xfrm>
            <a:off x="685800" y="6400800"/>
            <a:ext cx="42672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dirty="0">
                <a:latin typeface="Times New Roman" panose="02020603050405020304" pitchFamily="18" charset="0"/>
                <a:cs typeface="Times New Roman" panose="02020603050405020304" pitchFamily="18" charset="0"/>
              </a:rPr>
              <a:t>© copyright National Stewardship Action Council, 2021</a:t>
            </a:r>
          </a:p>
        </p:txBody>
      </p:sp>
      <p:pic>
        <p:nvPicPr>
          <p:cNvPr id="4" name="Picture 3">
            <a:extLst>
              <a:ext uri="{FF2B5EF4-FFF2-40B4-BE49-F238E27FC236}">
                <a16:creationId xmlns:a16="http://schemas.microsoft.com/office/drawing/2014/main" id="{69BABB60-5123-4648-B3A4-E418623EF19B}"/>
              </a:ext>
            </a:extLst>
          </p:cNvPr>
          <p:cNvPicPr>
            <a:picLocks noChangeAspect="1"/>
          </p:cNvPicPr>
          <p:nvPr/>
        </p:nvPicPr>
        <p:blipFill>
          <a:blip r:embed="rId3"/>
          <a:stretch>
            <a:fillRect/>
          </a:stretch>
        </p:blipFill>
        <p:spPr>
          <a:xfrm>
            <a:off x="5257800" y="1163086"/>
            <a:ext cx="3632200" cy="819839"/>
          </a:xfrm>
          <a:prstGeom prst="rect">
            <a:avLst/>
          </a:prstGeom>
        </p:spPr>
      </p:pic>
      <p:pic>
        <p:nvPicPr>
          <p:cNvPr id="7" name="Picture 6">
            <a:extLst>
              <a:ext uri="{FF2B5EF4-FFF2-40B4-BE49-F238E27FC236}">
                <a16:creationId xmlns:a16="http://schemas.microsoft.com/office/drawing/2014/main" id="{D02C546B-E0B2-4A54-97B7-F9645E2A4E7C}"/>
              </a:ext>
            </a:extLst>
          </p:cNvPr>
          <p:cNvPicPr>
            <a:picLocks noChangeAspect="1"/>
          </p:cNvPicPr>
          <p:nvPr/>
        </p:nvPicPr>
        <p:blipFill>
          <a:blip r:embed="rId4"/>
          <a:stretch>
            <a:fillRect/>
          </a:stretch>
        </p:blipFill>
        <p:spPr>
          <a:xfrm>
            <a:off x="5627172" y="2514600"/>
            <a:ext cx="3329714" cy="2560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0115" name="Rectangle 2">
            <a:extLst>
              <a:ext uri="{FF2B5EF4-FFF2-40B4-BE49-F238E27FC236}">
                <a16:creationId xmlns:a16="http://schemas.microsoft.com/office/drawing/2014/main" id="{299E2BB0-B85F-4DA9-A2B5-EDBD9766483F}"/>
              </a:ext>
            </a:extLst>
          </p:cNvPr>
          <p:cNvSpPr>
            <a:spLocks noChangeArrowheads="1"/>
          </p:cNvSpPr>
          <p:nvPr/>
        </p:nvSpPr>
        <p:spPr bwMode="auto">
          <a:xfrm>
            <a:off x="533400" y="1030073"/>
            <a:ext cx="49530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pPr>
            <a:r>
              <a:rPr lang="en-US" altLang="en-US" sz="2000" dirty="0">
                <a:latin typeface="Times New Roman" panose="02020603050405020304" pitchFamily="18" charset="0"/>
                <a:cs typeface="Times New Roman" panose="02020603050405020304" pitchFamily="18" charset="0"/>
              </a:rPr>
              <a:t>First material under Ontario’s individual producer responsibility framework (IPR)</a:t>
            </a:r>
          </a:p>
          <a:p>
            <a:pPr marL="342900" indent="-342900">
              <a:spcBef>
                <a:spcPct val="0"/>
              </a:spcBef>
            </a:pPr>
            <a:r>
              <a:rPr lang="en-US" altLang="en-US" sz="2000" dirty="0">
                <a:latin typeface="Times New Roman" panose="02020603050405020304" pitchFamily="18" charset="0"/>
                <a:cs typeface="Times New Roman" panose="02020603050405020304" pitchFamily="18" charset="0"/>
              </a:rPr>
              <a:t>Producers are responsible for ensuring used tires are collected and recycled/reused</a:t>
            </a:r>
          </a:p>
          <a:p>
            <a:pPr marL="342900" indent="-342900">
              <a:spcBef>
                <a:spcPct val="0"/>
              </a:spcBef>
            </a:pPr>
            <a:r>
              <a:rPr lang="en-US" altLang="en-US" sz="2000" dirty="0">
                <a:latin typeface="Times New Roman" panose="02020603050405020304" pitchFamily="18" charset="0"/>
                <a:cs typeface="Times New Roman" panose="02020603050405020304" pitchFamily="18" charset="0"/>
              </a:rPr>
              <a:t>Often a ~$4 fee charged to consumers per tire at the discretion of a business to recover their costs related to recycling tires</a:t>
            </a:r>
          </a:p>
          <a:p>
            <a:pPr marL="1085850" lvl="1" indent="-342900">
              <a:spcBef>
                <a:spcPct val="0"/>
              </a:spcBef>
            </a:pPr>
            <a:r>
              <a:rPr lang="en-US" altLang="en-US" sz="1600" dirty="0">
                <a:latin typeface="Times New Roman" panose="02020603050405020304" pitchFamily="18" charset="0"/>
                <a:cs typeface="Times New Roman" panose="02020603050405020304" pitchFamily="18" charset="0"/>
              </a:rPr>
              <a:t>Embedded in price or visible fee</a:t>
            </a:r>
          </a:p>
          <a:p>
            <a:pPr marL="342900" indent="-342900">
              <a:spcBef>
                <a:spcPct val="0"/>
              </a:spcBef>
            </a:pPr>
            <a:r>
              <a:rPr lang="en-US" altLang="en-US" sz="1600" dirty="0">
                <a:latin typeface="Times New Roman" panose="02020603050405020304" pitchFamily="18" charset="0"/>
                <a:cs typeface="Times New Roman" panose="02020603050405020304" pitchFamily="18" charset="0"/>
              </a:rPr>
              <a:t>Six Producer Responsibility Organization (PRO) currently</a:t>
            </a:r>
          </a:p>
          <a:p>
            <a:pPr marL="342900" indent="-342900">
              <a:spcBef>
                <a:spcPct val="0"/>
              </a:spcBef>
            </a:pPr>
            <a:r>
              <a:rPr lang="en-US" altLang="en-US" sz="2000" dirty="0">
                <a:latin typeface="Times New Roman" panose="02020603050405020304" pitchFamily="18" charset="0"/>
                <a:cs typeface="Times New Roman" panose="02020603050405020304" pitchFamily="18" charset="0"/>
              </a:rPr>
              <a:t>Beginning in 2019, producers were given a specific target related to the volume of tires they must collect and how much material from those collected tires needs to be recovered and recycled into new products or packaging</a:t>
            </a:r>
          </a:p>
          <a:p>
            <a:pPr marL="342900" indent="-342900">
              <a:spcBef>
                <a:spcPct val="0"/>
              </a:spcBef>
            </a:pP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163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CF5D21F4-D6DA-41B0-AFEA-985920EFB182}"/>
              </a:ext>
            </a:extLst>
          </p:cNvPr>
          <p:cNvSpPr txBox="1">
            <a:spLocks/>
          </p:cNvSpPr>
          <p:nvPr/>
        </p:nvSpPr>
        <p:spPr bwMode="auto">
          <a:xfrm>
            <a:off x="533400" y="199755"/>
            <a:ext cx="624493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3800"/>
              </a:lnSpc>
              <a:spcBef>
                <a:spcPct val="0"/>
              </a:spcBef>
              <a:buFontTx/>
              <a:buNone/>
            </a:pPr>
            <a:r>
              <a:rPr lang="en-US" altLang="en-US" sz="4000" b="1" dirty="0">
                <a:solidFill>
                  <a:srgbClr val="221D4D"/>
                </a:solidFill>
                <a:latin typeface="Times New Roman" panose="02020603050405020304" pitchFamily="18" charset="0"/>
                <a:cs typeface="Times New Roman" panose="02020603050405020304" pitchFamily="18" charset="0"/>
              </a:rPr>
              <a:t>Mattresses</a:t>
            </a:r>
            <a:endParaRPr lang="en-US" altLang="en-US" sz="2800" b="1" dirty="0">
              <a:solidFill>
                <a:srgbClr val="221D4D"/>
              </a:solidFill>
              <a:latin typeface="Times New Roman" panose="02020603050405020304" pitchFamily="18" charset="0"/>
              <a:cs typeface="Times New Roman" panose="02020603050405020304" pitchFamily="18" charset="0"/>
            </a:endParaRPr>
          </a:p>
        </p:txBody>
      </p:sp>
      <p:sp>
        <p:nvSpPr>
          <p:cNvPr id="65539" name="Content Placeholder 2">
            <a:extLst>
              <a:ext uri="{FF2B5EF4-FFF2-40B4-BE49-F238E27FC236}">
                <a16:creationId xmlns:a16="http://schemas.microsoft.com/office/drawing/2014/main" id="{81B5D0F6-D126-45F0-BA00-6B1EB8F49510}"/>
              </a:ext>
            </a:extLst>
          </p:cNvPr>
          <p:cNvSpPr txBox="1">
            <a:spLocks/>
          </p:cNvSpPr>
          <p:nvPr/>
        </p:nvSpPr>
        <p:spPr bwMode="auto">
          <a:xfrm>
            <a:off x="692085" y="5278869"/>
            <a:ext cx="4307306" cy="121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endParaRPr lang="en-US" altLang="en-US" sz="2400">
              <a:latin typeface="Times New Roman" panose="02020603050405020304" pitchFamily="18" charset="0"/>
              <a:cs typeface="Times New Roman" panose="02020603050405020304" pitchFamily="18" charset="0"/>
            </a:endParaRPr>
          </a:p>
        </p:txBody>
      </p:sp>
      <p:pic>
        <p:nvPicPr>
          <p:cNvPr id="65543" name="Picture 1">
            <a:extLst>
              <a:ext uri="{FF2B5EF4-FFF2-40B4-BE49-F238E27FC236}">
                <a16:creationId xmlns:a16="http://schemas.microsoft.com/office/drawing/2014/main" id="{7D3822A7-B5F4-40CC-BD5E-CBC6467E62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6580" y="261873"/>
            <a:ext cx="1377420" cy="141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BB29E78D-5936-461D-AD06-C51F6EA0A1B1}"/>
              </a:ext>
            </a:extLst>
          </p:cNvPr>
          <p:cNvSpPr txBox="1">
            <a:spLocks noChangeArrowheads="1"/>
          </p:cNvSpPr>
          <p:nvPr/>
        </p:nvSpPr>
        <p:spPr bwMode="auto">
          <a:xfrm>
            <a:off x="685800" y="6400800"/>
            <a:ext cx="42672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copyright National Stewardship Action Council, 2021</a:t>
            </a:r>
          </a:p>
        </p:txBody>
      </p:sp>
      <p:sp>
        <p:nvSpPr>
          <p:cNvPr id="4" name="TextBox 3">
            <a:extLst>
              <a:ext uri="{FF2B5EF4-FFF2-40B4-BE49-F238E27FC236}">
                <a16:creationId xmlns:a16="http://schemas.microsoft.com/office/drawing/2014/main" id="{24024CB9-D477-480B-B2C4-AF55DAB1C05F}"/>
              </a:ext>
            </a:extLst>
          </p:cNvPr>
          <p:cNvSpPr txBox="1"/>
          <p:nvPr/>
        </p:nvSpPr>
        <p:spPr>
          <a:xfrm>
            <a:off x="533400" y="970059"/>
            <a:ext cx="3175490" cy="1631216"/>
          </a:xfrm>
          <a:prstGeom prst="rect">
            <a:avLst/>
          </a:prstGeom>
          <a:noFill/>
        </p:spPr>
        <p:txBody>
          <a:bodyPr wrap="square" rtlCol="0">
            <a:spAutoFit/>
          </a:bodyPr>
          <a:lstStyle/>
          <a:p>
            <a:pPr marL="342900" indent="-342900">
              <a:buClr>
                <a:srgbClr val="007150"/>
              </a:buClr>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Created by SB 254, signed into law in 2013</a:t>
            </a:r>
          </a:p>
          <a:p>
            <a:pPr marL="342900" indent="-342900">
              <a:buClr>
                <a:srgbClr val="007150"/>
              </a:buClr>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Illegally Dumped Mattress Collection Initiative created</a:t>
            </a:r>
          </a:p>
        </p:txBody>
      </p:sp>
      <p:sp>
        <p:nvSpPr>
          <p:cNvPr id="13" name="TextBox 12">
            <a:extLst>
              <a:ext uri="{FF2B5EF4-FFF2-40B4-BE49-F238E27FC236}">
                <a16:creationId xmlns:a16="http://schemas.microsoft.com/office/drawing/2014/main" id="{1742C5AD-95B3-4DE0-B7EF-AD38D11AA0D2}"/>
              </a:ext>
            </a:extLst>
          </p:cNvPr>
          <p:cNvSpPr txBox="1"/>
          <p:nvPr/>
        </p:nvSpPr>
        <p:spPr>
          <a:xfrm>
            <a:off x="2552700" y="5668426"/>
            <a:ext cx="4800600" cy="461665"/>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hlinkClick r:id="rId4"/>
              </a:rPr>
              <a:t>https://byebyemattress.com/</a:t>
            </a:r>
            <a:r>
              <a:rPr lang="en-US" sz="2400" dirty="0">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043851F9-23F9-4634-B09E-2B9D31E7ECDC}"/>
              </a:ext>
            </a:extLst>
          </p:cNvPr>
          <p:cNvSpPr txBox="1"/>
          <p:nvPr/>
        </p:nvSpPr>
        <p:spPr>
          <a:xfrm>
            <a:off x="786910" y="3418548"/>
            <a:ext cx="7820227" cy="2246769"/>
          </a:xfrm>
          <a:prstGeom prst="rect">
            <a:avLst/>
          </a:prstGeom>
          <a:noFill/>
        </p:spPr>
        <p:txBody>
          <a:bodyPr wrap="square" rtlCol="0">
            <a:spAutoFit/>
          </a:bodyPr>
          <a:lstStyle/>
          <a:p>
            <a:pPr>
              <a:buClr>
                <a:srgbClr val="007150"/>
              </a:buClr>
            </a:pPr>
            <a:r>
              <a:rPr lang="en-US" sz="2000" dirty="0">
                <a:latin typeface="Times New Roman" panose="02020603050405020304" pitchFamily="18" charset="0"/>
                <a:cs typeface="Times New Roman" panose="02020603050405020304" pitchFamily="18" charset="0"/>
              </a:rPr>
              <a:t>What could improve CA’s program?</a:t>
            </a:r>
          </a:p>
          <a:p>
            <a:pPr marL="457200" indent="-457200">
              <a:buClr>
                <a:srgbClr val="007150"/>
              </a:buClr>
              <a:buFont typeface="+mj-lt"/>
              <a:buAutoNum type="arabicPeriod"/>
            </a:pPr>
            <a:r>
              <a:rPr lang="en-US" sz="2000" dirty="0">
                <a:latin typeface="Times New Roman" panose="02020603050405020304" pitchFamily="18" charset="0"/>
                <a:cs typeface="Times New Roman" panose="02020603050405020304" pitchFamily="18" charset="0"/>
              </a:rPr>
              <a:t>Ensure the producers offer enough financial incentive to cover costs to participate – MRC pushed back and wants mandate on participation without cost recovery</a:t>
            </a:r>
          </a:p>
          <a:p>
            <a:pPr marL="457200" indent="-457200">
              <a:buClr>
                <a:srgbClr val="007150"/>
              </a:buClr>
              <a:buFont typeface="+mj-lt"/>
              <a:buAutoNum type="arabicPeriod"/>
            </a:pPr>
            <a:r>
              <a:rPr lang="en-US" altLang="en-US" sz="2000" dirty="0">
                <a:latin typeface="Times New Roman" panose="02020603050405020304" pitchFamily="18" charset="0"/>
                <a:cs typeface="Times New Roman" panose="02020603050405020304" pitchFamily="18" charset="0"/>
              </a:rPr>
              <a:t>Reimburse counties for costs of collecting abandoned mattresses</a:t>
            </a:r>
          </a:p>
          <a:p>
            <a:pPr marL="457200" indent="-457200">
              <a:buClr>
                <a:srgbClr val="007150"/>
              </a:buClr>
              <a:buFont typeface="+mj-lt"/>
              <a:buAutoNum type="arabicPeriod"/>
            </a:pPr>
            <a:r>
              <a:rPr lang="en-US" altLang="en-US" sz="2000" dirty="0">
                <a:latin typeface="Times New Roman" panose="02020603050405020304" pitchFamily="18" charset="0"/>
                <a:cs typeface="Times New Roman" panose="02020603050405020304" pitchFamily="18" charset="0"/>
              </a:rPr>
              <a:t>Free at end-of-life</a:t>
            </a:r>
          </a:p>
          <a:p>
            <a:pPr marL="457200" indent="-457200">
              <a:buClr>
                <a:srgbClr val="007150"/>
              </a:buClr>
              <a:buFont typeface="+mj-lt"/>
              <a:buAutoNum type="arabicPeriod"/>
            </a:pPr>
            <a:r>
              <a:rPr lang="en-US" altLang="en-US" sz="2000" dirty="0">
                <a:latin typeface="Times New Roman" panose="02020603050405020304" pitchFamily="18" charset="0"/>
                <a:cs typeface="Times New Roman" panose="02020603050405020304" pitchFamily="18" charset="0"/>
              </a:rPr>
              <a:t>Provide more pick-up opportunities for those without transportation</a:t>
            </a:r>
          </a:p>
        </p:txBody>
      </p:sp>
      <p:pic>
        <p:nvPicPr>
          <p:cNvPr id="3074" name="Picture 2" descr="Bye Bye Mattress Launches Campaign To Combat Illegal Dumping">
            <a:extLst>
              <a:ext uri="{FF2B5EF4-FFF2-40B4-BE49-F238E27FC236}">
                <a16:creationId xmlns:a16="http://schemas.microsoft.com/office/drawing/2014/main" id="{25A96AFF-E465-416B-98DE-AAFC782E8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3312" y="214888"/>
            <a:ext cx="3810000" cy="2143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85B2BD4-D52B-428E-A507-C9669760DEF0}"/>
              </a:ext>
            </a:extLst>
          </p:cNvPr>
          <p:cNvSpPr txBox="1"/>
          <p:nvPr/>
        </p:nvSpPr>
        <p:spPr>
          <a:xfrm>
            <a:off x="429823" y="2578790"/>
            <a:ext cx="8534400" cy="707886"/>
          </a:xfrm>
          <a:prstGeom prst="rect">
            <a:avLst/>
          </a:prstGeom>
          <a:noFill/>
        </p:spPr>
        <p:txBody>
          <a:bodyPr wrap="square" rtlCol="0">
            <a:spAutoFit/>
          </a:bodyPr>
          <a:lstStyle/>
          <a:p>
            <a:pPr marL="800100" lvl="1" indent="-342900">
              <a:buClr>
                <a:srgbClr val="007150"/>
              </a:buClr>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Registered collectors of illegally dumped mattresses will be paid up to $15.00 per unit for data specific to illegal mattress dumping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6E1BBFB-044E-4195-91A0-ACF0EF3FAACC}"/>
              </a:ext>
            </a:extLst>
          </p:cNvPr>
          <p:cNvSpPr>
            <a:spLocks noGrp="1" noChangeArrowheads="1"/>
          </p:cNvSpPr>
          <p:nvPr>
            <p:ph type="title"/>
          </p:nvPr>
        </p:nvSpPr>
        <p:spPr>
          <a:xfrm>
            <a:off x="381000" y="26117"/>
            <a:ext cx="8915400" cy="735883"/>
          </a:xfrm>
        </p:spPr>
        <p:txBody>
          <a:bodyPr>
            <a:normAutofit/>
          </a:bodyPr>
          <a:lstStyle/>
          <a:p>
            <a:r>
              <a:rPr lang="en-US" altLang="en-US" sz="3100" b="1">
                <a:latin typeface="Times New Roman" panose="02020603050405020304" pitchFamily="18" charset="0"/>
                <a:cs typeface="Times New Roman" panose="02020603050405020304" pitchFamily="18" charset="0"/>
              </a:rPr>
              <a:t>CA Commission on Markets &amp; Curbside Recycling</a:t>
            </a:r>
          </a:p>
        </p:txBody>
      </p:sp>
      <p:sp>
        <p:nvSpPr>
          <p:cNvPr id="9" name="Footer Placeholder 4">
            <a:extLst>
              <a:ext uri="{FF2B5EF4-FFF2-40B4-BE49-F238E27FC236}">
                <a16:creationId xmlns:a16="http://schemas.microsoft.com/office/drawing/2014/main" id="{C2138A1B-8F0F-4BF3-AAB8-3D8B489BD1F1}"/>
              </a:ext>
            </a:extLst>
          </p:cNvPr>
          <p:cNvSpPr txBox="1">
            <a:spLocks noChangeArrowheads="1"/>
          </p:cNvSpPr>
          <p:nvPr/>
        </p:nvSpPr>
        <p:spPr bwMode="auto">
          <a:xfrm>
            <a:off x="440267" y="6459099"/>
            <a:ext cx="4267200"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copyright National Stewardship Action Council, </a:t>
            </a:r>
            <a:r>
              <a:rPr lang="en-US" altLang="en-US" sz="1200" dirty="0">
                <a:solidFill>
                  <a:prstClr val="black"/>
                </a:solidFill>
                <a:latin typeface="Times New Roman" panose="02020603050405020304" pitchFamily="18" charset="0"/>
                <a:cs typeface="Times New Roman" panose="02020603050405020304" pitchFamily="18" charset="0"/>
              </a:rPr>
              <a:t>2021</a:t>
            </a:r>
          </a:p>
        </p:txBody>
      </p:sp>
      <p:pic>
        <p:nvPicPr>
          <p:cNvPr id="3" name="Picture 2" descr="A person smiling for the camera&#10;&#10;Description automatically generated">
            <a:extLst>
              <a:ext uri="{FF2B5EF4-FFF2-40B4-BE49-F238E27FC236}">
                <a16:creationId xmlns:a16="http://schemas.microsoft.com/office/drawing/2014/main" id="{E9BD529D-759F-4E50-961D-1A8D2765C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7" y="685800"/>
            <a:ext cx="8703733" cy="4351867"/>
          </a:xfrm>
          <a:prstGeom prst="rect">
            <a:avLst/>
          </a:prstGeom>
          <a:ln>
            <a:solidFill>
              <a:schemeClr val="tx1"/>
            </a:solidFill>
          </a:ln>
        </p:spPr>
      </p:pic>
      <p:sp>
        <p:nvSpPr>
          <p:cNvPr id="7" name="TextBox 12">
            <a:extLst>
              <a:ext uri="{FF2B5EF4-FFF2-40B4-BE49-F238E27FC236}">
                <a16:creationId xmlns:a16="http://schemas.microsoft.com/office/drawing/2014/main" id="{90075DC5-9849-4B3B-B0CF-04D25F520C96}"/>
              </a:ext>
            </a:extLst>
          </p:cNvPr>
          <p:cNvSpPr txBox="1">
            <a:spLocks noChangeArrowheads="1"/>
          </p:cNvSpPr>
          <p:nvPr/>
        </p:nvSpPr>
        <p:spPr bwMode="auto">
          <a:xfrm>
            <a:off x="417689" y="5029200"/>
            <a:ext cx="881742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spcBef>
                <a:spcPct val="20000"/>
              </a:spcBef>
              <a:buClr>
                <a:srgbClr val="007150"/>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21D4D"/>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91440">
              <a:spcBef>
                <a:spcPct val="0"/>
              </a:spcBef>
              <a:buClrTx/>
            </a:pPr>
            <a:r>
              <a:rPr lang="en-US" altLang="en-US" sz="2400" dirty="0">
                <a:latin typeface="Times New Roman" panose="02020603050405020304" pitchFamily="18" charset="0"/>
                <a:cs typeface="Times New Roman" panose="02020603050405020304" pitchFamily="18" charset="0"/>
              </a:rPr>
              <a:t>16 Commissioners</a:t>
            </a:r>
          </a:p>
          <a:p>
            <a:pPr marL="285750" indent="-91440">
              <a:spcBef>
                <a:spcPct val="0"/>
              </a:spcBef>
              <a:buClrTx/>
            </a:pPr>
            <a:r>
              <a:rPr lang="en-US" altLang="en-US" sz="2400" dirty="0">
                <a:latin typeface="Times New Roman" panose="02020603050405020304" pitchFamily="18" charset="0"/>
                <a:cs typeface="Times New Roman" panose="02020603050405020304" pitchFamily="18" charset="0"/>
              </a:rPr>
              <a:t> First report submitted 12/2020</a:t>
            </a:r>
          </a:p>
          <a:p>
            <a:pPr marL="537210" indent="-342900">
              <a:spcBef>
                <a:spcPct val="0"/>
              </a:spcBef>
              <a:buClrTx/>
            </a:pPr>
            <a:r>
              <a:rPr lang="en-US" altLang="en-US" sz="2400" dirty="0">
                <a:latin typeface="Times New Roman" panose="02020603050405020304" pitchFamily="18" charset="0"/>
                <a:cs typeface="Times New Roman" panose="02020603050405020304" pitchFamily="18" charset="0"/>
              </a:rPr>
              <a:t>Next report due 07/2021</a:t>
            </a:r>
          </a:p>
          <a:p>
            <a:pPr marL="285750" indent="-91440">
              <a:spcBef>
                <a:spcPct val="0"/>
              </a:spcBef>
              <a:buClrTx/>
            </a:pPr>
            <a:r>
              <a:rPr lang="en-US" altLang="en-US" sz="2400" dirty="0">
                <a:latin typeface="Times New Roman" panose="02020603050405020304" pitchFamily="18" charset="0"/>
                <a:cs typeface="Times New Roman" panose="02020603050405020304" pitchFamily="18" charset="0"/>
              </a:rPr>
              <a:t>C&amp;D Subcommittee</a:t>
            </a:r>
          </a:p>
        </p:txBody>
      </p:sp>
      <p:sp>
        <p:nvSpPr>
          <p:cNvPr id="6" name="TextBox 5">
            <a:extLst>
              <a:ext uri="{FF2B5EF4-FFF2-40B4-BE49-F238E27FC236}">
                <a16:creationId xmlns:a16="http://schemas.microsoft.com/office/drawing/2014/main" id="{CF45933E-A4F4-4AA5-B4F6-F0B25B7312FB}"/>
              </a:ext>
            </a:extLst>
          </p:cNvPr>
          <p:cNvSpPr txBox="1"/>
          <p:nvPr/>
        </p:nvSpPr>
        <p:spPr>
          <a:xfrm>
            <a:off x="4904508" y="5448931"/>
            <a:ext cx="4267201"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hlinkClick r:id="rId4"/>
              </a:rPr>
              <a:t>www.calrecycle.ca.gov/markets/commission</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8321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8189" y="2521058"/>
            <a:ext cx="3810001" cy="1815882"/>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Heidi Sanborn</a:t>
            </a:r>
          </a:p>
          <a:p>
            <a:pPr algn="ctr"/>
            <a:r>
              <a:rPr lang="en-US" sz="2000" dirty="0">
                <a:latin typeface="Times New Roman" panose="02020603050405020304" pitchFamily="18" charset="0"/>
                <a:cs typeface="Times New Roman" panose="02020603050405020304" pitchFamily="18" charset="0"/>
              </a:rPr>
              <a:t>Executive Director</a:t>
            </a:r>
          </a:p>
          <a:p>
            <a:pPr algn="ctr"/>
            <a:r>
              <a:rPr lang="en-US" sz="2000" dirty="0">
                <a:latin typeface="Times New Roman" panose="02020603050405020304" pitchFamily="18" charset="0"/>
                <a:cs typeface="Times New Roman" panose="02020603050405020304" pitchFamily="18" charset="0"/>
              </a:rPr>
              <a:t>Cell: (916) 217-1109</a:t>
            </a: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hlinkClick r:id="rId2"/>
              </a:rPr>
              <a:t>Heidi@nsaction.us</a:t>
            </a:r>
            <a:r>
              <a:rPr lang="en-US" sz="20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3" name="Picture 2" descr="NSAC logo.png"/>
          <p:cNvPicPr>
            <a:picLocks noChangeAspect="1"/>
          </p:cNvPicPr>
          <p:nvPr/>
        </p:nvPicPr>
        <p:blipFill>
          <a:blip r:embed="rId3" cstate="print"/>
          <a:stretch>
            <a:fillRect/>
          </a:stretch>
        </p:blipFill>
        <p:spPr>
          <a:xfrm>
            <a:off x="2895600" y="208807"/>
            <a:ext cx="4191001" cy="1315975"/>
          </a:xfrm>
          <a:prstGeom prst="rect">
            <a:avLst/>
          </a:prstGeom>
        </p:spPr>
      </p:pic>
      <p:sp>
        <p:nvSpPr>
          <p:cNvPr id="5" name="Footer Placeholder 4">
            <a:extLst>
              <a:ext uri="{FF2B5EF4-FFF2-40B4-BE49-F238E27FC236}">
                <a16:creationId xmlns:a16="http://schemas.microsoft.com/office/drawing/2014/main" id="{C2D8FB68-318B-4538-BF61-9284B4924AF2}"/>
              </a:ext>
            </a:extLst>
          </p:cNvPr>
          <p:cNvSpPr txBox="1">
            <a:spLocks noChangeArrowheads="1"/>
          </p:cNvSpPr>
          <p:nvPr/>
        </p:nvSpPr>
        <p:spPr bwMode="auto">
          <a:xfrm>
            <a:off x="439356" y="6461941"/>
            <a:ext cx="4191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dirty="0">
                <a:latin typeface="Times New Roman" panose="02020603050405020304" pitchFamily="18" charset="0"/>
                <a:cs typeface="Times New Roman" panose="02020603050405020304" pitchFamily="18" charset="0"/>
              </a:rPr>
              <a:t>© copyright National Stewardship Action Council, 2021</a:t>
            </a:r>
          </a:p>
        </p:txBody>
      </p:sp>
      <p:sp>
        <p:nvSpPr>
          <p:cNvPr id="8" name="Title 1">
            <a:extLst>
              <a:ext uri="{FF2B5EF4-FFF2-40B4-BE49-F238E27FC236}">
                <a16:creationId xmlns:a16="http://schemas.microsoft.com/office/drawing/2014/main" id="{84FF9CB8-169C-441B-A613-BF0193C6E3B2}"/>
              </a:ext>
            </a:extLst>
          </p:cNvPr>
          <p:cNvSpPr txBox="1">
            <a:spLocks/>
          </p:cNvSpPr>
          <p:nvPr/>
        </p:nvSpPr>
        <p:spPr>
          <a:xfrm>
            <a:off x="885601" y="5449809"/>
            <a:ext cx="4572000" cy="846782"/>
          </a:xfrm>
          <a:prstGeom prst="rect">
            <a:avLst/>
          </a:prstGeom>
        </p:spPr>
        <p:txBody>
          <a:bodyPr>
            <a:noAutofit/>
          </a:bodyPr>
          <a:lstStyle>
            <a:lvl1pPr algn="l" defTabSz="914400" rtl="0" eaLnBrk="1" latinLnBrk="0" hangingPunct="1">
              <a:spcBef>
                <a:spcPct val="0"/>
              </a:spcBef>
              <a:buNone/>
              <a:defRPr sz="4400" kern="1200">
                <a:solidFill>
                  <a:srgbClr val="221D4D"/>
                </a:solidFill>
                <a:latin typeface="+mj-lt"/>
                <a:ea typeface="+mj-ea"/>
                <a:cs typeface="+mj-cs"/>
              </a:defRPr>
            </a:lvl1pPr>
          </a:lstStyle>
          <a:p>
            <a:pPr>
              <a:defRPr/>
            </a:pPr>
            <a:r>
              <a:rPr lang="en-US" sz="4800" b="1" i="1" dirty="0">
                <a:latin typeface="Times New Roman" panose="02020603050405020304" pitchFamily="18" charset="0"/>
                <a:cs typeface="Times New Roman" panose="02020603050405020304" pitchFamily="18" charset="0"/>
              </a:rPr>
              <a:t>www.nsaction.us</a:t>
            </a:r>
          </a:p>
        </p:txBody>
      </p:sp>
      <p:pic>
        <p:nvPicPr>
          <p:cNvPr id="9" name="Picture 4" descr="Image result for heidi sanborn">
            <a:extLst>
              <a:ext uri="{FF2B5EF4-FFF2-40B4-BE49-F238E27FC236}">
                <a16:creationId xmlns:a16="http://schemas.microsoft.com/office/drawing/2014/main" id="{8154CA54-DD99-4797-BD98-CC118557E7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090"/>
          <a:stretch/>
        </p:blipFill>
        <p:spPr bwMode="auto">
          <a:xfrm>
            <a:off x="2057400" y="1902193"/>
            <a:ext cx="2695804" cy="3053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2" descr="Image result for twitter icon">
            <a:hlinkClick r:id="rId5"/>
            <a:extLst>
              <a:ext uri="{FF2B5EF4-FFF2-40B4-BE49-F238E27FC236}">
                <a16:creationId xmlns:a16="http://schemas.microsoft.com/office/drawing/2014/main" id="{9B5880B2-2126-4FF8-9819-2A44310D42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1691" y="5626815"/>
            <a:ext cx="571499" cy="5714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age result for linkedin icon">
            <a:hlinkClick r:id="rId7"/>
            <a:extLst>
              <a:ext uri="{FF2B5EF4-FFF2-40B4-BE49-F238E27FC236}">
                <a16:creationId xmlns:a16="http://schemas.microsoft.com/office/drawing/2014/main" id="{423D4A6C-D6FB-499F-A06A-E7A46335536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43880" y="5638506"/>
            <a:ext cx="493901" cy="4939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Image result for facebook icon">
            <a:hlinkClick r:id="rId9"/>
            <a:extLst>
              <a:ext uri="{FF2B5EF4-FFF2-40B4-BE49-F238E27FC236}">
                <a16:creationId xmlns:a16="http://schemas.microsoft.com/office/drawing/2014/main" id="{86D671C9-4489-4BBB-93E5-54AF9527940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57601" y="5638782"/>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AAA04A3-DF93-4D8A-8BC2-9F7BE557DF1D}"/>
              </a:ext>
            </a:extLst>
          </p:cNvPr>
          <p:cNvSpPr txBox="1"/>
          <p:nvPr/>
        </p:nvSpPr>
        <p:spPr>
          <a:xfrm>
            <a:off x="5129379" y="1797173"/>
            <a:ext cx="3429001" cy="584775"/>
          </a:xfrm>
          <a:prstGeom prst="rect">
            <a:avLst/>
          </a:prstGeom>
          <a:noFill/>
        </p:spPr>
        <p:txBody>
          <a:bodyPr wrap="square" rtlCol="0">
            <a:spAutoFit/>
          </a:bodyPr>
          <a:lstStyle/>
          <a:p>
            <a:pPr algn="ctr"/>
            <a:r>
              <a:rPr lang="en-US" sz="3200" b="1" i="1" dirty="0">
                <a:solidFill>
                  <a:srgbClr val="FF0000"/>
                </a:solidFill>
                <a:latin typeface="Times New Roman" panose="02020603050405020304" pitchFamily="18" charset="0"/>
                <a:cs typeface="Times New Roman" panose="02020603050405020304" pitchFamily="18" charset="0"/>
              </a:rPr>
              <a:t>Join us!</a:t>
            </a:r>
          </a:p>
        </p:txBody>
      </p:sp>
      <p:pic>
        <p:nvPicPr>
          <p:cNvPr id="16" name="Picture 2" descr="Image result for youtube icon">
            <a:extLst>
              <a:ext uri="{FF2B5EF4-FFF2-40B4-BE49-F238E27FC236}">
                <a16:creationId xmlns:a16="http://schemas.microsoft.com/office/drawing/2014/main" id="{D18A4558-6DB0-4DB3-AE7C-5B4186B12F6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78471" y="5694137"/>
            <a:ext cx="1604807" cy="3581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8EA500-9D0F-482F-9BB3-30557C2E09D9}"/>
              </a:ext>
            </a:extLst>
          </p:cNvPr>
          <p:cNvSpPr txBox="1"/>
          <p:nvPr/>
        </p:nvSpPr>
        <p:spPr>
          <a:xfrm>
            <a:off x="5129379" y="4865034"/>
            <a:ext cx="3429001" cy="584775"/>
          </a:xfrm>
          <a:prstGeom prst="rect">
            <a:avLst/>
          </a:prstGeom>
          <a:noFill/>
        </p:spPr>
        <p:txBody>
          <a:bodyPr wrap="square" rtlCol="0">
            <a:spAutoFit/>
          </a:bodyPr>
          <a:lstStyle/>
          <a:p>
            <a:pPr algn="ctr"/>
            <a:r>
              <a:rPr lang="en-US" sz="3200" b="1" i="1" dirty="0">
                <a:solidFill>
                  <a:srgbClr val="FF0000"/>
                </a:solidFill>
                <a:latin typeface="Times New Roman" panose="02020603050405020304" pitchFamily="18" charset="0"/>
                <a:cs typeface="Times New Roman" panose="02020603050405020304" pitchFamily="18" charset="0"/>
              </a:rPr>
              <a:t>Connect!</a:t>
            </a:r>
          </a:p>
        </p:txBody>
      </p:sp>
    </p:spTree>
    <p:extLst>
      <p:ext uri="{BB962C8B-B14F-4D97-AF65-F5344CB8AC3E}">
        <p14:creationId xmlns:p14="http://schemas.microsoft.com/office/powerpoint/2010/main" val="69743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6E1BBFB-044E-4195-91A0-ACF0EF3FAACC}"/>
              </a:ext>
            </a:extLst>
          </p:cNvPr>
          <p:cNvSpPr>
            <a:spLocks noGrp="1" noChangeArrowheads="1"/>
          </p:cNvSpPr>
          <p:nvPr>
            <p:ph type="title"/>
          </p:nvPr>
        </p:nvSpPr>
        <p:spPr>
          <a:xfrm>
            <a:off x="573088" y="26988"/>
            <a:ext cx="8001000" cy="1143000"/>
          </a:xfrm>
        </p:spPr>
        <p:txBody>
          <a:bodyPr>
            <a:normAutofit/>
          </a:bodyPr>
          <a:lstStyle/>
          <a:p>
            <a:pPr eaLnBrk="1" hangingPunct="1"/>
            <a:r>
              <a:rPr lang="en-US" altLang="en-US" sz="4000" b="1">
                <a:latin typeface="Times New Roman" panose="02020603050405020304" pitchFamily="18" charset="0"/>
                <a:cs typeface="Times New Roman" panose="02020603050405020304" pitchFamily="18" charset="0"/>
              </a:rPr>
              <a:t>Who is NSAC?</a:t>
            </a:r>
            <a:endParaRPr lang="en-US" altLang="en-US" sz="4000" b="1" dirty="0">
              <a:latin typeface="Times New Roman" panose="02020603050405020304" pitchFamily="18" charset="0"/>
              <a:cs typeface="Times New Roman" panose="02020603050405020304" pitchFamily="18" charset="0"/>
            </a:endParaRPr>
          </a:p>
        </p:txBody>
      </p:sp>
      <p:pic>
        <p:nvPicPr>
          <p:cNvPr id="38916" name="Picture 8">
            <a:extLst>
              <a:ext uri="{FF2B5EF4-FFF2-40B4-BE49-F238E27FC236}">
                <a16:creationId xmlns:a16="http://schemas.microsoft.com/office/drawing/2014/main" id="{7C2F396C-BE99-4F80-831B-B91FF697E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038" y="9525"/>
            <a:ext cx="33766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Content Placeholder 2">
            <a:extLst>
              <a:ext uri="{FF2B5EF4-FFF2-40B4-BE49-F238E27FC236}">
                <a16:creationId xmlns:a16="http://schemas.microsoft.com/office/drawing/2014/main" id="{D9914E3A-1C5C-4319-97A1-57CD1BB89A08}"/>
              </a:ext>
            </a:extLst>
          </p:cNvPr>
          <p:cNvSpPr>
            <a:spLocks noGrp="1" noChangeArrowheads="1"/>
          </p:cNvSpPr>
          <p:nvPr>
            <p:ph idx="1"/>
          </p:nvPr>
        </p:nvSpPr>
        <p:spPr>
          <a:xfrm>
            <a:off x="596900" y="1393825"/>
            <a:ext cx="8529638" cy="1384300"/>
          </a:xfrm>
        </p:spPr>
        <p:txBody>
          <a:bodyPr>
            <a:normAutofit/>
          </a:bodyPr>
          <a:lstStyle/>
          <a:p>
            <a:pPr marL="0" indent="0" eaLnBrk="1" hangingPunct="1">
              <a:buNone/>
            </a:pPr>
            <a:r>
              <a:rPr lang="en-US" altLang="en-US" sz="1800" dirty="0">
                <a:latin typeface="Times New Roman" panose="02020603050405020304" pitchFamily="18" charset="0"/>
                <a:cs typeface="Times New Roman" panose="02020603050405020304" pitchFamily="18" charset="0"/>
              </a:rPr>
              <a:t>The National Stewardship Action Council (NSAC) is a 501©4 non-profit organization. NSAC is a network of committed proponents comprised of governments, non-government organizations, businesses, and consumers who advocate that producers fairly share responsibility in a circular economy.</a:t>
            </a:r>
          </a:p>
        </p:txBody>
      </p:sp>
      <p:sp>
        <p:nvSpPr>
          <p:cNvPr id="13" name="Content Placeholder 2">
            <a:extLst>
              <a:ext uri="{FF2B5EF4-FFF2-40B4-BE49-F238E27FC236}">
                <a16:creationId xmlns:a16="http://schemas.microsoft.com/office/drawing/2014/main" id="{E4B619DA-3950-4D26-9CC0-84705F2764C6}"/>
              </a:ext>
            </a:extLst>
          </p:cNvPr>
          <p:cNvSpPr txBox="1">
            <a:spLocks/>
          </p:cNvSpPr>
          <p:nvPr/>
        </p:nvSpPr>
        <p:spPr>
          <a:xfrm>
            <a:off x="685800" y="2816224"/>
            <a:ext cx="2590800" cy="2647951"/>
          </a:xfrm>
          <a:prstGeom prst="rect">
            <a:avLst/>
          </a:prstGeom>
        </p:spPr>
        <p:txBody>
          <a:bodyPr>
            <a:normAutofit fontScale="92500"/>
          </a:bodyPr>
          <a:lstStyle>
            <a:lvl1pPr marL="342900" indent="-342900" algn="l" defTabSz="914400" rtl="0" eaLnBrk="1" latinLnBrk="0" hangingPunct="1">
              <a:spcBef>
                <a:spcPct val="20000"/>
              </a:spcBef>
              <a:buClr>
                <a:srgbClr val="007150"/>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221D4D"/>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800" u="sng" dirty="0">
                <a:latin typeface="Times New Roman" panose="02020603050405020304" pitchFamily="18" charset="0"/>
                <a:cs typeface="Times New Roman" panose="02020603050405020304" pitchFamily="18" charset="0"/>
              </a:rPr>
              <a:t>Vision</a:t>
            </a:r>
            <a:r>
              <a:rPr lang="en-US" sz="1800" dirty="0">
                <a:latin typeface="Times New Roman" panose="02020603050405020304" pitchFamily="18" charset="0"/>
                <a:cs typeface="Times New Roman" panose="02020603050405020304" pitchFamily="18" charset="0"/>
              </a:rPr>
              <a:t>: The United States attains a circular economy.</a:t>
            </a:r>
          </a:p>
          <a:p>
            <a:pPr marL="0" indent="0">
              <a:buFont typeface="Arial" panose="020B0604020202020204" pitchFamily="34" charset="0"/>
              <a:buNone/>
              <a:defRPr/>
            </a:pPr>
            <a:endParaRPr lang="en-US" sz="1800" dirty="0">
              <a:latin typeface="Times New Roman" panose="02020603050405020304" pitchFamily="18" charset="0"/>
              <a:cs typeface="Times New Roman" panose="02020603050405020304" pitchFamily="18" charset="0"/>
            </a:endParaRPr>
          </a:p>
          <a:p>
            <a:pPr marL="0" indent="0">
              <a:buNone/>
              <a:defRPr/>
            </a:pPr>
            <a:r>
              <a:rPr lang="en-US" sz="1800" u="sng" dirty="0">
                <a:latin typeface="Times New Roman" panose="02020603050405020304" pitchFamily="18" charset="0"/>
                <a:cs typeface="Times New Roman" panose="02020603050405020304" pitchFamily="18" charset="0"/>
              </a:rPr>
              <a:t>Mission</a:t>
            </a:r>
            <a:r>
              <a:rPr lang="en-US" sz="1800" dirty="0">
                <a:latin typeface="Times New Roman" panose="02020603050405020304" pitchFamily="18" charset="0"/>
                <a:cs typeface="Times New Roman" panose="02020603050405020304" pitchFamily="18" charset="0"/>
              </a:rPr>
              <a:t>: Collaborate with public and private stakeholders to advance product stewardship and extended producer responsibility.</a:t>
            </a:r>
          </a:p>
        </p:txBody>
      </p:sp>
      <p:sp>
        <p:nvSpPr>
          <p:cNvPr id="14" name="Content Placeholder 2">
            <a:extLst>
              <a:ext uri="{FF2B5EF4-FFF2-40B4-BE49-F238E27FC236}">
                <a16:creationId xmlns:a16="http://schemas.microsoft.com/office/drawing/2014/main" id="{7B0C3B83-162B-4EBA-BBA4-C0DD8BF5C987}"/>
              </a:ext>
            </a:extLst>
          </p:cNvPr>
          <p:cNvSpPr txBox="1">
            <a:spLocks/>
          </p:cNvSpPr>
          <p:nvPr/>
        </p:nvSpPr>
        <p:spPr>
          <a:xfrm>
            <a:off x="4875775" y="5853931"/>
            <a:ext cx="3524250" cy="284162"/>
          </a:xfrm>
          <a:prstGeom prst="rect">
            <a:avLst/>
          </a:prstGeom>
        </p:spPr>
        <p:txBody>
          <a:bodyPr>
            <a:normAutofit lnSpcReduction="10000"/>
          </a:bodyPr>
          <a:lstStyle>
            <a:lvl1pPr marL="342900" indent="-342900" algn="l" defTabSz="914400" rtl="0" eaLnBrk="1" latinLnBrk="0" hangingPunct="1">
              <a:spcBef>
                <a:spcPct val="20000"/>
              </a:spcBef>
              <a:buClr>
                <a:srgbClr val="007150"/>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221D4D"/>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sz="1400" i="1" dirty="0">
                <a:latin typeface="Times New Roman" panose="02020603050405020304" pitchFamily="18" charset="0"/>
                <a:cs typeface="Times New Roman" panose="02020603050405020304" pitchFamily="18" charset="0"/>
              </a:rPr>
              <a:t>2017 NSAC Strategic Planning Meeting</a:t>
            </a:r>
          </a:p>
        </p:txBody>
      </p:sp>
      <p:sp>
        <p:nvSpPr>
          <p:cNvPr id="9" name="Footer Placeholder 4">
            <a:extLst>
              <a:ext uri="{FF2B5EF4-FFF2-40B4-BE49-F238E27FC236}">
                <a16:creationId xmlns:a16="http://schemas.microsoft.com/office/drawing/2014/main" id="{C2138A1B-8F0F-4BF3-AAB8-3D8B489BD1F1}"/>
              </a:ext>
            </a:extLst>
          </p:cNvPr>
          <p:cNvSpPr txBox="1">
            <a:spLocks noChangeArrowheads="1"/>
          </p:cNvSpPr>
          <p:nvPr/>
        </p:nvSpPr>
        <p:spPr bwMode="auto">
          <a:xfrm>
            <a:off x="457200" y="6400800"/>
            <a:ext cx="42672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dirty="0">
                <a:latin typeface="Times New Roman" panose="02020603050405020304" pitchFamily="18" charset="0"/>
                <a:cs typeface="Times New Roman" panose="02020603050405020304" pitchFamily="18" charset="0"/>
              </a:rPr>
              <a:t>© copyright National Stewardship Action Council, 2021</a:t>
            </a:r>
          </a:p>
        </p:txBody>
      </p:sp>
      <p:pic>
        <p:nvPicPr>
          <p:cNvPr id="10" name="Picture 9">
            <a:extLst>
              <a:ext uri="{FF2B5EF4-FFF2-40B4-BE49-F238E27FC236}">
                <a16:creationId xmlns:a16="http://schemas.microsoft.com/office/drawing/2014/main" id="{020EEF32-AF85-4800-9476-9E458952F7DF}"/>
              </a:ext>
            </a:extLst>
          </p:cNvPr>
          <p:cNvPicPr>
            <a:picLocks noChangeAspect="1"/>
          </p:cNvPicPr>
          <p:nvPr/>
        </p:nvPicPr>
        <p:blipFill rotWithShape="1">
          <a:blip r:embed="rId4">
            <a:extLst>
              <a:ext uri="{28A0092B-C50C-407E-A947-70E740481C1C}">
                <a14:useLocalDpi xmlns:a14="http://schemas.microsoft.com/office/drawing/2010/main" val="0"/>
              </a:ext>
            </a:extLst>
          </a:blip>
          <a:srcRect l="21435" t="7866" r="41110"/>
          <a:stretch/>
        </p:blipFill>
        <p:spPr>
          <a:xfrm rot="5400000">
            <a:off x="4587852" y="1326968"/>
            <a:ext cx="3182470" cy="5871456"/>
          </a:xfrm>
          <a:prstGeom prst="rect">
            <a:avLst/>
          </a:prstGeom>
          <a:ln>
            <a:solidFill>
              <a:schemeClr val="tx1"/>
            </a:solidFill>
          </a:ln>
        </p:spPr>
      </p:pic>
    </p:spTree>
    <p:extLst>
      <p:ext uri="{BB962C8B-B14F-4D97-AF65-F5344CB8AC3E}">
        <p14:creationId xmlns:p14="http://schemas.microsoft.com/office/powerpoint/2010/main" val="156658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B4B8938C-EFEC-412A-A35D-89319607FE88}"/>
              </a:ext>
            </a:extLst>
          </p:cNvPr>
          <p:cNvSpPr>
            <a:spLocks noGrp="1" noChangeArrowheads="1"/>
          </p:cNvSpPr>
          <p:nvPr>
            <p:ph type="title"/>
          </p:nvPr>
        </p:nvSpPr>
        <p:spPr>
          <a:xfrm>
            <a:off x="685800" y="-44450"/>
            <a:ext cx="7805738" cy="1143000"/>
          </a:xfrm>
        </p:spPr>
        <p:txBody>
          <a:bodyPr>
            <a:normAutofit/>
          </a:bodyPr>
          <a:lstStyle/>
          <a:p>
            <a:pPr eaLnBrk="1" hangingPunct="1"/>
            <a:r>
              <a:rPr lang="en-US" altLang="en-US" sz="4000" b="1" dirty="0">
                <a:latin typeface="Times New Roman" panose="02020603050405020304" pitchFamily="18" charset="0"/>
                <a:cs typeface="Times New Roman" panose="02020603050405020304" pitchFamily="18" charset="0"/>
              </a:rPr>
              <a:t>NSAC Board/Organization </a:t>
            </a:r>
          </a:p>
        </p:txBody>
      </p:sp>
      <p:sp>
        <p:nvSpPr>
          <p:cNvPr id="40964" name="TextBox 10">
            <a:extLst>
              <a:ext uri="{FF2B5EF4-FFF2-40B4-BE49-F238E27FC236}">
                <a16:creationId xmlns:a16="http://schemas.microsoft.com/office/drawing/2014/main" id="{7A34527E-6FE2-433A-88D9-E689867F6073}"/>
              </a:ext>
            </a:extLst>
          </p:cNvPr>
          <p:cNvSpPr txBox="1">
            <a:spLocks noChangeArrowheads="1"/>
          </p:cNvSpPr>
          <p:nvPr/>
        </p:nvSpPr>
        <p:spPr bwMode="auto">
          <a:xfrm>
            <a:off x="914400" y="864149"/>
            <a:ext cx="72123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150"/>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21D4D"/>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2800" b="1" dirty="0">
                <a:latin typeface="Times New Roman" panose="02020603050405020304" pitchFamily="18" charset="0"/>
                <a:cs typeface="Times New Roman" panose="02020603050405020304" pitchFamily="18" charset="0"/>
              </a:rPr>
              <a:t>12 Board Members, 5 women, 5 BIPOC</a:t>
            </a:r>
          </a:p>
        </p:txBody>
      </p:sp>
      <p:sp>
        <p:nvSpPr>
          <p:cNvPr id="40965" name="TextBox 11">
            <a:extLst>
              <a:ext uri="{FF2B5EF4-FFF2-40B4-BE49-F238E27FC236}">
                <a16:creationId xmlns:a16="http://schemas.microsoft.com/office/drawing/2014/main" id="{96FFC5F1-B95A-4D7D-A218-0AECFE24F581}"/>
              </a:ext>
            </a:extLst>
          </p:cNvPr>
          <p:cNvSpPr txBox="1">
            <a:spLocks noChangeArrowheads="1"/>
          </p:cNvSpPr>
          <p:nvPr/>
        </p:nvSpPr>
        <p:spPr bwMode="auto">
          <a:xfrm>
            <a:off x="1470213" y="1601959"/>
            <a:ext cx="15777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150"/>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21D4D"/>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100" dirty="0">
                <a:latin typeface="Times New Roman" panose="02020603050405020304" pitchFamily="18" charset="0"/>
                <a:cs typeface="Times New Roman" panose="02020603050405020304" pitchFamily="18" charset="0"/>
              </a:rPr>
              <a:t>David Stitzhal</a:t>
            </a:r>
          </a:p>
          <a:p>
            <a:pPr>
              <a:spcBef>
                <a:spcPct val="0"/>
              </a:spcBef>
              <a:buClrTx/>
              <a:buFontTx/>
              <a:buNone/>
            </a:pPr>
            <a:r>
              <a:rPr lang="en-US" altLang="en-US" sz="1100" dirty="0">
                <a:latin typeface="Times New Roman" panose="02020603050405020304" pitchFamily="18" charset="0"/>
                <a:cs typeface="Times New Roman" panose="02020603050405020304" pitchFamily="18" charset="0"/>
              </a:rPr>
              <a:t>President</a:t>
            </a:r>
          </a:p>
          <a:p>
            <a:pPr>
              <a:spcBef>
                <a:spcPct val="0"/>
              </a:spcBef>
              <a:buClrTx/>
              <a:buFontTx/>
              <a:buNone/>
            </a:pPr>
            <a:r>
              <a:rPr lang="en-US" altLang="en-US" sz="1100" dirty="0">
                <a:latin typeface="Times New Roman" panose="02020603050405020304" pitchFamily="18" charset="0"/>
                <a:cs typeface="Times New Roman" panose="02020603050405020304" pitchFamily="18" charset="0"/>
              </a:rPr>
              <a:t>Full Circle Environmental</a:t>
            </a:r>
          </a:p>
        </p:txBody>
      </p:sp>
      <p:sp>
        <p:nvSpPr>
          <p:cNvPr id="40966" name="TextBox 12">
            <a:extLst>
              <a:ext uri="{FF2B5EF4-FFF2-40B4-BE49-F238E27FC236}">
                <a16:creationId xmlns:a16="http://schemas.microsoft.com/office/drawing/2014/main" id="{D4368474-0FBA-4A1B-8B87-EF6C063B98FC}"/>
              </a:ext>
            </a:extLst>
          </p:cNvPr>
          <p:cNvSpPr txBox="1">
            <a:spLocks noChangeArrowheads="1"/>
          </p:cNvSpPr>
          <p:nvPr/>
        </p:nvSpPr>
        <p:spPr bwMode="auto">
          <a:xfrm>
            <a:off x="7029319" y="1686597"/>
            <a:ext cx="23622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150"/>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21D4D"/>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100" dirty="0">
                <a:latin typeface="Times New Roman" panose="02020603050405020304" pitchFamily="18" charset="0"/>
                <a:cs typeface="Times New Roman" panose="02020603050405020304" pitchFamily="18" charset="0"/>
              </a:rPr>
              <a:t>Tim Goncharoff</a:t>
            </a:r>
          </a:p>
          <a:p>
            <a:pPr>
              <a:spcBef>
                <a:spcPct val="0"/>
              </a:spcBef>
              <a:buClrTx/>
              <a:buFontTx/>
              <a:buNone/>
            </a:pPr>
            <a:r>
              <a:rPr lang="en-US" altLang="en-US" sz="1100" dirty="0">
                <a:latin typeface="Times New Roman" panose="02020603050405020304" pitchFamily="18" charset="0"/>
                <a:cs typeface="Times New Roman" panose="02020603050405020304" pitchFamily="18" charset="0"/>
              </a:rPr>
              <a:t>Vice-President</a:t>
            </a:r>
          </a:p>
          <a:p>
            <a:pPr>
              <a:spcBef>
                <a:spcPct val="0"/>
              </a:spcBef>
              <a:buClrTx/>
              <a:buFontTx/>
              <a:buNone/>
            </a:pPr>
            <a:r>
              <a:rPr lang="en-US" altLang="en-US" sz="1100" dirty="0">
                <a:latin typeface="Times New Roman" panose="02020603050405020304" pitchFamily="18" charset="0"/>
                <a:cs typeface="Times New Roman" panose="02020603050405020304" pitchFamily="18" charset="0"/>
              </a:rPr>
              <a:t>County of Santa Cruz</a:t>
            </a:r>
          </a:p>
        </p:txBody>
      </p:sp>
      <p:sp>
        <p:nvSpPr>
          <p:cNvPr id="40967" name="TextBox 13">
            <a:extLst>
              <a:ext uri="{FF2B5EF4-FFF2-40B4-BE49-F238E27FC236}">
                <a16:creationId xmlns:a16="http://schemas.microsoft.com/office/drawing/2014/main" id="{3A0BEED6-A63F-4304-B0C0-27A21DE3F1AA}"/>
              </a:ext>
            </a:extLst>
          </p:cNvPr>
          <p:cNvSpPr txBox="1">
            <a:spLocks noChangeArrowheads="1"/>
          </p:cNvSpPr>
          <p:nvPr/>
        </p:nvSpPr>
        <p:spPr bwMode="auto">
          <a:xfrm>
            <a:off x="4155338" y="1703894"/>
            <a:ext cx="14552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150"/>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21D4D"/>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100" dirty="0">
                <a:latin typeface="Times New Roman" panose="02020603050405020304" pitchFamily="18" charset="0"/>
                <a:cs typeface="Times New Roman" panose="02020603050405020304" pitchFamily="18" charset="0"/>
              </a:rPr>
              <a:t>Patty Garbarino</a:t>
            </a:r>
          </a:p>
          <a:p>
            <a:pPr>
              <a:spcBef>
                <a:spcPct val="0"/>
              </a:spcBef>
              <a:buClrTx/>
              <a:buFontTx/>
              <a:buNone/>
            </a:pPr>
            <a:r>
              <a:rPr lang="en-US" altLang="en-US" sz="1100" dirty="0">
                <a:latin typeface="Times New Roman" panose="02020603050405020304" pitchFamily="18" charset="0"/>
                <a:cs typeface="Times New Roman" panose="02020603050405020304" pitchFamily="18" charset="0"/>
              </a:rPr>
              <a:t>Treasurer</a:t>
            </a:r>
          </a:p>
          <a:p>
            <a:pPr>
              <a:spcBef>
                <a:spcPct val="0"/>
              </a:spcBef>
              <a:buClrTx/>
              <a:buFontTx/>
              <a:buNone/>
            </a:pPr>
            <a:r>
              <a:rPr lang="en-US" altLang="en-US" sz="1100" dirty="0">
                <a:latin typeface="Times New Roman" panose="02020603050405020304" pitchFamily="18" charset="0"/>
                <a:cs typeface="Times New Roman" panose="02020603050405020304" pitchFamily="18" charset="0"/>
              </a:rPr>
              <a:t>Marin Sanitary Service</a:t>
            </a:r>
          </a:p>
        </p:txBody>
      </p:sp>
      <p:sp>
        <p:nvSpPr>
          <p:cNvPr id="40968" name="TextBox 14">
            <a:extLst>
              <a:ext uri="{FF2B5EF4-FFF2-40B4-BE49-F238E27FC236}">
                <a16:creationId xmlns:a16="http://schemas.microsoft.com/office/drawing/2014/main" id="{909EC5FB-83F9-4825-8E1E-488A2B8B29B1}"/>
              </a:ext>
            </a:extLst>
          </p:cNvPr>
          <p:cNvSpPr txBox="1">
            <a:spLocks noChangeArrowheads="1"/>
          </p:cNvSpPr>
          <p:nvPr/>
        </p:nvSpPr>
        <p:spPr bwMode="auto">
          <a:xfrm>
            <a:off x="7029319" y="2712951"/>
            <a:ext cx="207610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150"/>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21D4D"/>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100" dirty="0">
                <a:latin typeface="Times New Roman" panose="02020603050405020304" pitchFamily="18" charset="0"/>
                <a:cs typeface="Times New Roman" panose="02020603050405020304" pitchFamily="18" charset="0"/>
              </a:rPr>
              <a:t>Constance Hornig</a:t>
            </a:r>
          </a:p>
          <a:p>
            <a:pPr>
              <a:spcBef>
                <a:spcPct val="0"/>
              </a:spcBef>
              <a:buClrTx/>
              <a:buFontTx/>
              <a:buNone/>
            </a:pPr>
            <a:r>
              <a:rPr lang="en-US" altLang="en-US" sz="1100" dirty="0">
                <a:latin typeface="Times New Roman" panose="02020603050405020304" pitchFamily="18" charset="0"/>
                <a:cs typeface="Times New Roman" panose="02020603050405020304" pitchFamily="18" charset="0"/>
              </a:rPr>
              <a:t>Secretary</a:t>
            </a:r>
          </a:p>
          <a:p>
            <a:pPr>
              <a:spcBef>
                <a:spcPct val="0"/>
              </a:spcBef>
              <a:buClrTx/>
              <a:buFontTx/>
              <a:buNone/>
            </a:pPr>
            <a:r>
              <a:rPr lang="en-US" altLang="en-US" sz="1100" dirty="0">
                <a:latin typeface="Times New Roman" panose="02020603050405020304" pitchFamily="18" charset="0"/>
                <a:cs typeface="Times New Roman" panose="02020603050405020304" pitchFamily="18" charset="0"/>
              </a:rPr>
              <a:t>Constance Hornig Law Offices</a:t>
            </a:r>
          </a:p>
        </p:txBody>
      </p:sp>
      <p:pic>
        <p:nvPicPr>
          <p:cNvPr id="40969" name="Picture 2" descr="SONY DSC">
            <a:extLst>
              <a:ext uri="{FF2B5EF4-FFF2-40B4-BE49-F238E27FC236}">
                <a16:creationId xmlns:a16="http://schemas.microsoft.com/office/drawing/2014/main" id="{1B631D20-805B-4B6A-BF1F-DE2F7B983D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727" r="3584"/>
          <a:stretch>
            <a:fillRect/>
          </a:stretch>
        </p:blipFill>
        <p:spPr bwMode="auto">
          <a:xfrm>
            <a:off x="521031" y="1463375"/>
            <a:ext cx="963923" cy="10991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70" name="Picture 4" descr="https://nsaction.us/mobius/wp-content/uploads/2016/03/TAG2-263x300.jpg">
            <a:extLst>
              <a:ext uri="{FF2B5EF4-FFF2-40B4-BE49-F238E27FC236}">
                <a16:creationId xmlns:a16="http://schemas.microsoft.com/office/drawing/2014/main" id="{AAEFD1A4-D747-4B0E-ACFD-4B96B60D39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2483" y="1405080"/>
            <a:ext cx="1061514" cy="12104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72" name="Picture 8" descr="Constance Headshot 3-9-16 cropped">
            <a:extLst>
              <a:ext uri="{FF2B5EF4-FFF2-40B4-BE49-F238E27FC236}">
                <a16:creationId xmlns:a16="http://schemas.microsoft.com/office/drawing/2014/main" id="{CE65B401-FF20-4D5E-943B-A32A7EE02B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11" t="2426" b="26017"/>
          <a:stretch/>
        </p:blipFill>
        <p:spPr bwMode="auto">
          <a:xfrm>
            <a:off x="5764577" y="2667000"/>
            <a:ext cx="1061513" cy="11239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Footer Placeholder 4">
            <a:extLst>
              <a:ext uri="{FF2B5EF4-FFF2-40B4-BE49-F238E27FC236}">
                <a16:creationId xmlns:a16="http://schemas.microsoft.com/office/drawing/2014/main" id="{537B40D3-E470-441A-B27E-B80FF5F32918}"/>
              </a:ext>
            </a:extLst>
          </p:cNvPr>
          <p:cNvSpPr txBox="1">
            <a:spLocks noChangeArrowheads="1"/>
          </p:cNvSpPr>
          <p:nvPr/>
        </p:nvSpPr>
        <p:spPr bwMode="auto">
          <a:xfrm>
            <a:off x="447675" y="6400800"/>
            <a:ext cx="4191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dirty="0">
                <a:latin typeface="Times New Roman" panose="02020603050405020304" pitchFamily="18" charset="0"/>
                <a:cs typeface="Times New Roman" panose="02020603050405020304" pitchFamily="18" charset="0"/>
              </a:rPr>
              <a:t>© copyright National Stewardship Action Council, 2021</a:t>
            </a:r>
          </a:p>
        </p:txBody>
      </p:sp>
      <p:pic>
        <p:nvPicPr>
          <p:cNvPr id="15" name="Picture 14" descr="A person standing in front of a door&#10;&#10;Description automatically generated">
            <a:extLst>
              <a:ext uri="{FF2B5EF4-FFF2-40B4-BE49-F238E27FC236}">
                <a16:creationId xmlns:a16="http://schemas.microsoft.com/office/drawing/2014/main" id="{10A9EBBB-FD8F-46B4-8096-F8ED95055E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200" t="16401" r="25902" b="19942"/>
          <a:stretch/>
        </p:blipFill>
        <p:spPr>
          <a:xfrm>
            <a:off x="527705" y="3875962"/>
            <a:ext cx="956571" cy="1151138"/>
          </a:xfrm>
          <a:prstGeom prst="rect">
            <a:avLst/>
          </a:prstGeom>
          <a:ln>
            <a:solidFill>
              <a:schemeClr val="tx1"/>
            </a:solidFill>
          </a:ln>
        </p:spPr>
      </p:pic>
      <p:pic>
        <p:nvPicPr>
          <p:cNvPr id="16" name="Picture 6" descr="Beverly Hanstrom Headshot from Bio">
            <a:extLst>
              <a:ext uri="{FF2B5EF4-FFF2-40B4-BE49-F238E27FC236}">
                <a16:creationId xmlns:a16="http://schemas.microsoft.com/office/drawing/2014/main" id="{22F74286-AD36-4F49-8855-B074787F8D9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348"/>
          <a:stretch/>
        </p:blipFill>
        <p:spPr bwMode="auto">
          <a:xfrm>
            <a:off x="548240" y="5100849"/>
            <a:ext cx="936035" cy="1099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6" descr="A person wearing glasses&#10;&#10;Description automatically generated">
            <a:extLst>
              <a:ext uri="{FF2B5EF4-FFF2-40B4-BE49-F238E27FC236}">
                <a16:creationId xmlns:a16="http://schemas.microsoft.com/office/drawing/2014/main" id="{A4146077-5C88-42EE-A038-AC2DF1AF4FA2}"/>
              </a:ext>
            </a:extLst>
          </p:cNvPr>
          <p:cNvPicPr>
            <a:picLocks noChangeAspect="1"/>
          </p:cNvPicPr>
          <p:nvPr/>
        </p:nvPicPr>
        <p:blipFill rotWithShape="1">
          <a:blip r:embed="rId8">
            <a:extLst>
              <a:ext uri="{28A0092B-C50C-407E-A947-70E740481C1C}">
                <a14:useLocalDpi xmlns:a14="http://schemas.microsoft.com/office/drawing/2010/main" val="0"/>
              </a:ext>
            </a:extLst>
          </a:blip>
          <a:srcRect t="1" b="28511"/>
          <a:stretch/>
        </p:blipFill>
        <p:spPr>
          <a:xfrm>
            <a:off x="5739750" y="3949788"/>
            <a:ext cx="1055794" cy="1003212"/>
          </a:xfrm>
          <a:prstGeom prst="rect">
            <a:avLst/>
          </a:prstGeom>
          <a:ln>
            <a:solidFill>
              <a:schemeClr val="tx1"/>
            </a:solidFill>
          </a:ln>
        </p:spPr>
      </p:pic>
      <p:pic>
        <p:nvPicPr>
          <p:cNvPr id="18" name="Picture 17" descr="A person wearing a suit and tie&#10;&#10;Description automatically generated">
            <a:extLst>
              <a:ext uri="{FF2B5EF4-FFF2-40B4-BE49-F238E27FC236}">
                <a16:creationId xmlns:a16="http://schemas.microsoft.com/office/drawing/2014/main" id="{7136CED5-547B-42D1-BCA7-BF2C60929F2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6391" r="17170" b="28681"/>
          <a:stretch/>
        </p:blipFill>
        <p:spPr>
          <a:xfrm>
            <a:off x="5721297" y="5065257"/>
            <a:ext cx="1092700" cy="1172997"/>
          </a:xfrm>
          <a:prstGeom prst="rect">
            <a:avLst/>
          </a:prstGeom>
          <a:ln>
            <a:solidFill>
              <a:schemeClr val="tx1"/>
            </a:solidFill>
          </a:ln>
        </p:spPr>
      </p:pic>
      <p:sp>
        <p:nvSpPr>
          <p:cNvPr id="19" name="TextBox 18">
            <a:extLst>
              <a:ext uri="{FF2B5EF4-FFF2-40B4-BE49-F238E27FC236}">
                <a16:creationId xmlns:a16="http://schemas.microsoft.com/office/drawing/2014/main" id="{31EE75F9-E090-4AB5-AAE5-0C6DCA738A60}"/>
              </a:ext>
            </a:extLst>
          </p:cNvPr>
          <p:cNvSpPr txBox="1">
            <a:spLocks noChangeArrowheads="1"/>
          </p:cNvSpPr>
          <p:nvPr/>
        </p:nvSpPr>
        <p:spPr bwMode="auto">
          <a:xfrm>
            <a:off x="7090291" y="5171403"/>
            <a:ext cx="196228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150"/>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21D4D"/>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100" dirty="0">
                <a:latin typeface="Times New Roman" panose="02020603050405020304" pitchFamily="18" charset="0"/>
                <a:cs typeface="Times New Roman" panose="02020603050405020304" pitchFamily="18" charset="0"/>
              </a:rPr>
              <a:t>Nicholas Oliver</a:t>
            </a:r>
          </a:p>
          <a:p>
            <a:pPr>
              <a:spcBef>
                <a:spcPct val="0"/>
              </a:spcBef>
              <a:buClrTx/>
              <a:buFontTx/>
              <a:buNone/>
            </a:pPr>
            <a:r>
              <a:rPr lang="en-US" altLang="en-US" sz="1100" dirty="0">
                <a:latin typeface="Times New Roman" panose="02020603050405020304" pitchFamily="18" charset="0"/>
                <a:cs typeface="Times New Roman" panose="02020603050405020304" pitchFamily="18" charset="0"/>
              </a:rPr>
              <a:t>State of California Department of Consumer Affairs </a:t>
            </a:r>
          </a:p>
        </p:txBody>
      </p:sp>
      <p:sp>
        <p:nvSpPr>
          <p:cNvPr id="20" name="TextBox 12">
            <a:extLst>
              <a:ext uri="{FF2B5EF4-FFF2-40B4-BE49-F238E27FC236}">
                <a16:creationId xmlns:a16="http://schemas.microsoft.com/office/drawing/2014/main" id="{84ED3DCC-F9BD-4592-9423-45A25A2EC14E}"/>
              </a:ext>
            </a:extLst>
          </p:cNvPr>
          <p:cNvSpPr txBox="1">
            <a:spLocks noChangeArrowheads="1"/>
          </p:cNvSpPr>
          <p:nvPr/>
        </p:nvSpPr>
        <p:spPr bwMode="auto">
          <a:xfrm>
            <a:off x="7068446" y="3988067"/>
            <a:ext cx="12420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150"/>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21D4D"/>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100" dirty="0">
                <a:latin typeface="Times New Roman" panose="02020603050405020304" pitchFamily="18" charset="0"/>
                <a:cs typeface="Times New Roman" panose="02020603050405020304" pitchFamily="18" charset="0"/>
              </a:rPr>
              <a:t>Bob Gedert</a:t>
            </a:r>
          </a:p>
          <a:p>
            <a:pPr>
              <a:spcBef>
                <a:spcPct val="0"/>
              </a:spcBef>
              <a:buClrTx/>
              <a:buFontTx/>
              <a:buNone/>
            </a:pPr>
            <a:r>
              <a:rPr lang="en-US" altLang="en-US" sz="1100" dirty="0">
                <a:latin typeface="Times New Roman" panose="02020603050405020304" pitchFamily="18" charset="0"/>
                <a:cs typeface="Times New Roman" panose="02020603050405020304" pitchFamily="18" charset="0"/>
              </a:rPr>
              <a:t>Consultant</a:t>
            </a:r>
          </a:p>
        </p:txBody>
      </p:sp>
      <p:pic>
        <p:nvPicPr>
          <p:cNvPr id="21" name="Picture 20" descr="A person wearing a suit and tie&#10;&#10;Description automatically generated">
            <a:extLst>
              <a:ext uri="{FF2B5EF4-FFF2-40B4-BE49-F238E27FC236}">
                <a16:creationId xmlns:a16="http://schemas.microsoft.com/office/drawing/2014/main" id="{7FDDFFE0-7352-434D-8A6B-35BB202D59AB}"/>
              </a:ext>
            </a:extLst>
          </p:cNvPr>
          <p:cNvPicPr>
            <a:picLocks noChangeAspect="1"/>
          </p:cNvPicPr>
          <p:nvPr/>
        </p:nvPicPr>
        <p:blipFill rotWithShape="1">
          <a:blip r:embed="rId10">
            <a:extLst>
              <a:ext uri="{28A0092B-C50C-407E-A947-70E740481C1C}">
                <a14:useLocalDpi xmlns:a14="http://schemas.microsoft.com/office/drawing/2010/main" val="0"/>
              </a:ext>
            </a:extLst>
          </a:blip>
          <a:srcRect b="31466"/>
          <a:stretch/>
        </p:blipFill>
        <p:spPr>
          <a:xfrm>
            <a:off x="520354" y="2647570"/>
            <a:ext cx="963922" cy="1143377"/>
          </a:xfrm>
          <a:prstGeom prst="rect">
            <a:avLst/>
          </a:prstGeom>
          <a:ln>
            <a:solidFill>
              <a:schemeClr val="tx1"/>
            </a:solidFill>
          </a:ln>
        </p:spPr>
      </p:pic>
      <p:sp>
        <p:nvSpPr>
          <p:cNvPr id="22" name="TextBox 12">
            <a:extLst>
              <a:ext uri="{FF2B5EF4-FFF2-40B4-BE49-F238E27FC236}">
                <a16:creationId xmlns:a16="http://schemas.microsoft.com/office/drawing/2014/main" id="{3DD8345A-278B-489D-AF3B-E59CD8E85F5E}"/>
              </a:ext>
            </a:extLst>
          </p:cNvPr>
          <p:cNvSpPr txBox="1">
            <a:spLocks noChangeArrowheads="1"/>
          </p:cNvSpPr>
          <p:nvPr/>
        </p:nvSpPr>
        <p:spPr bwMode="auto">
          <a:xfrm>
            <a:off x="1470213" y="2845689"/>
            <a:ext cx="128355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150"/>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21D4D"/>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100" dirty="0">
                <a:latin typeface="Times New Roman" panose="02020603050405020304" pitchFamily="18" charset="0"/>
                <a:cs typeface="Times New Roman" panose="02020603050405020304" pitchFamily="18" charset="0"/>
              </a:rPr>
              <a:t>Michael Simpson</a:t>
            </a:r>
          </a:p>
          <a:p>
            <a:pPr>
              <a:spcBef>
                <a:spcPct val="0"/>
              </a:spcBef>
              <a:buClrTx/>
              <a:buFontTx/>
              <a:buNone/>
            </a:pPr>
            <a:r>
              <a:rPr lang="en-US" altLang="en-US" sz="1100" dirty="0">
                <a:latin typeface="Times New Roman" panose="02020603050405020304" pitchFamily="18" charset="0"/>
                <a:cs typeface="Times New Roman" panose="02020603050405020304" pitchFamily="18" charset="0"/>
              </a:rPr>
              <a:t>City of Los Angeles</a:t>
            </a:r>
          </a:p>
        </p:txBody>
      </p:sp>
      <p:pic>
        <p:nvPicPr>
          <p:cNvPr id="23" name="Picture 22" descr="A person standing in front of a window&#10;&#10;Description automatically generated">
            <a:extLst>
              <a:ext uri="{FF2B5EF4-FFF2-40B4-BE49-F238E27FC236}">
                <a16:creationId xmlns:a16="http://schemas.microsoft.com/office/drawing/2014/main" id="{8BF44CD5-7BC5-401E-95D5-13047DC2E54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078" t="27459" r="23333" b="30836"/>
          <a:stretch/>
        </p:blipFill>
        <p:spPr>
          <a:xfrm>
            <a:off x="3192385" y="2800064"/>
            <a:ext cx="989234" cy="1087393"/>
          </a:xfrm>
          <a:prstGeom prst="rect">
            <a:avLst/>
          </a:prstGeom>
          <a:ln>
            <a:solidFill>
              <a:schemeClr val="tx1"/>
            </a:solidFill>
          </a:ln>
        </p:spPr>
      </p:pic>
      <p:sp>
        <p:nvSpPr>
          <p:cNvPr id="24" name="TextBox 23">
            <a:extLst>
              <a:ext uri="{FF2B5EF4-FFF2-40B4-BE49-F238E27FC236}">
                <a16:creationId xmlns:a16="http://schemas.microsoft.com/office/drawing/2014/main" id="{8CDED6D1-950E-46ED-AF1C-ADF7B5FB9206}"/>
              </a:ext>
            </a:extLst>
          </p:cNvPr>
          <p:cNvSpPr txBox="1"/>
          <p:nvPr/>
        </p:nvSpPr>
        <p:spPr>
          <a:xfrm>
            <a:off x="4210979" y="2974020"/>
            <a:ext cx="1726817" cy="430887"/>
          </a:xfrm>
          <a:prstGeom prst="rect">
            <a:avLst/>
          </a:prstGeom>
          <a:noFill/>
        </p:spPr>
        <p:txBody>
          <a:bodyPr wrap="square">
            <a:spAutoFit/>
          </a:bodyPr>
          <a:lstStyle/>
          <a:p>
            <a:pPr>
              <a:spcBef>
                <a:spcPct val="0"/>
              </a:spcBef>
              <a:buClrTx/>
              <a:buFontTx/>
              <a:buNone/>
            </a:pPr>
            <a:r>
              <a:rPr lang="en-US" altLang="en-US" sz="1100" dirty="0">
                <a:latin typeface="Times New Roman" panose="02020603050405020304" pitchFamily="18" charset="0"/>
                <a:cs typeface="Times New Roman" panose="02020603050405020304" pitchFamily="18" charset="0"/>
              </a:rPr>
              <a:t>Rubi Rajbanshi</a:t>
            </a:r>
          </a:p>
          <a:p>
            <a:pPr>
              <a:spcBef>
                <a:spcPct val="0"/>
              </a:spcBef>
              <a:buClrTx/>
              <a:buFontTx/>
              <a:buNone/>
            </a:pPr>
            <a:r>
              <a:rPr lang="en-US" altLang="en-US" sz="1100" dirty="0" err="1">
                <a:latin typeface="Times New Roman" panose="02020603050405020304" pitchFamily="18" charset="0"/>
                <a:cs typeface="Times New Roman" panose="02020603050405020304" pitchFamily="18" charset="0"/>
              </a:rPr>
              <a:t>Terrascope</a:t>
            </a:r>
            <a:r>
              <a:rPr lang="en-US" altLang="en-US" sz="1100" dirty="0">
                <a:latin typeface="Times New Roman" panose="02020603050405020304" pitchFamily="18" charset="0"/>
                <a:cs typeface="Times New Roman" panose="02020603050405020304" pitchFamily="18" charset="0"/>
              </a:rPr>
              <a:t> Consulting</a:t>
            </a:r>
          </a:p>
        </p:txBody>
      </p:sp>
      <p:pic>
        <p:nvPicPr>
          <p:cNvPr id="25" name="Picture 24">
            <a:extLst>
              <a:ext uri="{FF2B5EF4-FFF2-40B4-BE49-F238E27FC236}">
                <a16:creationId xmlns:a16="http://schemas.microsoft.com/office/drawing/2014/main" id="{B282F1F4-4F53-4353-9D7B-88DF6DDD165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3023" t="1924" r="14977" b="33001"/>
          <a:stretch/>
        </p:blipFill>
        <p:spPr>
          <a:xfrm>
            <a:off x="3186238" y="3985575"/>
            <a:ext cx="989234" cy="1038280"/>
          </a:xfrm>
          <a:prstGeom prst="rect">
            <a:avLst/>
          </a:prstGeom>
          <a:ln>
            <a:solidFill>
              <a:schemeClr val="tx1"/>
            </a:solidFill>
          </a:ln>
        </p:spPr>
      </p:pic>
      <p:sp>
        <p:nvSpPr>
          <p:cNvPr id="27" name="TextBox 26">
            <a:extLst>
              <a:ext uri="{FF2B5EF4-FFF2-40B4-BE49-F238E27FC236}">
                <a16:creationId xmlns:a16="http://schemas.microsoft.com/office/drawing/2014/main" id="{65378C80-6CB4-4254-B6A8-A04E78986C86}"/>
              </a:ext>
            </a:extLst>
          </p:cNvPr>
          <p:cNvSpPr txBox="1"/>
          <p:nvPr/>
        </p:nvSpPr>
        <p:spPr>
          <a:xfrm>
            <a:off x="4175472" y="4335858"/>
            <a:ext cx="1705100" cy="430887"/>
          </a:xfrm>
          <a:prstGeom prst="rect">
            <a:avLst/>
          </a:prstGeom>
          <a:noFill/>
        </p:spPr>
        <p:txBody>
          <a:bodyPr wrap="square">
            <a:spAutoFit/>
          </a:bodyPr>
          <a:lstStyle/>
          <a:p>
            <a:pPr>
              <a:spcBef>
                <a:spcPct val="0"/>
              </a:spcBef>
              <a:buClrTx/>
              <a:buFontTx/>
              <a:buNone/>
            </a:pPr>
            <a:r>
              <a:rPr lang="en-US" altLang="en-US" sz="1100" dirty="0">
                <a:latin typeface="Times New Roman" panose="02020603050405020304" pitchFamily="18" charset="0"/>
                <a:cs typeface="Times New Roman" panose="02020603050405020304" pitchFamily="18" charset="0"/>
              </a:rPr>
              <a:t>Chris Ripley</a:t>
            </a:r>
          </a:p>
          <a:p>
            <a:pPr>
              <a:spcBef>
                <a:spcPct val="0"/>
              </a:spcBef>
              <a:buClrTx/>
              <a:buFontTx/>
              <a:buNone/>
            </a:pPr>
            <a:r>
              <a:rPr lang="en-US" altLang="en-US" sz="1100" dirty="0">
                <a:latin typeface="Times New Roman" panose="02020603050405020304" pitchFamily="18" charset="0"/>
                <a:cs typeface="Times New Roman" panose="02020603050405020304" pitchFamily="18" charset="0"/>
              </a:rPr>
              <a:t>Smarter Sorting</a:t>
            </a:r>
            <a:endParaRPr lang="en-US" sz="1100" dirty="0"/>
          </a:p>
        </p:txBody>
      </p:sp>
      <p:pic>
        <p:nvPicPr>
          <p:cNvPr id="28" name="Picture 27" descr="A person wearing a suit and tie smiling at the camera&#10;&#10;Description automatically generated">
            <a:extLst>
              <a:ext uri="{FF2B5EF4-FFF2-40B4-BE49-F238E27FC236}">
                <a16:creationId xmlns:a16="http://schemas.microsoft.com/office/drawing/2014/main" id="{D51337EE-675E-4FC7-B123-D82AABA8D98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3077" r="9385" b="9771"/>
          <a:stretch/>
        </p:blipFill>
        <p:spPr>
          <a:xfrm>
            <a:off x="3166435" y="5114246"/>
            <a:ext cx="989234" cy="1151137"/>
          </a:xfrm>
          <a:prstGeom prst="rect">
            <a:avLst/>
          </a:prstGeom>
          <a:ln>
            <a:solidFill>
              <a:schemeClr val="tx1"/>
            </a:solidFill>
          </a:ln>
        </p:spPr>
      </p:pic>
      <p:sp>
        <p:nvSpPr>
          <p:cNvPr id="29" name="TextBox 12">
            <a:extLst>
              <a:ext uri="{FF2B5EF4-FFF2-40B4-BE49-F238E27FC236}">
                <a16:creationId xmlns:a16="http://schemas.microsoft.com/office/drawing/2014/main" id="{FC634FD3-93A5-4241-B5CD-CB28158C705F}"/>
              </a:ext>
            </a:extLst>
          </p:cNvPr>
          <p:cNvSpPr txBox="1">
            <a:spLocks noChangeArrowheads="1"/>
          </p:cNvSpPr>
          <p:nvPr/>
        </p:nvSpPr>
        <p:spPr bwMode="auto">
          <a:xfrm>
            <a:off x="4213295" y="5310996"/>
            <a:ext cx="13099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150"/>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21D4D"/>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100" dirty="0">
                <a:latin typeface="Times New Roman" panose="02020603050405020304" pitchFamily="18" charset="0"/>
                <a:cs typeface="Times New Roman" panose="02020603050405020304" pitchFamily="18" charset="0"/>
              </a:rPr>
              <a:t>Eric Zetz</a:t>
            </a:r>
          </a:p>
          <a:p>
            <a:pPr>
              <a:spcBef>
                <a:spcPct val="0"/>
              </a:spcBef>
              <a:buClrTx/>
              <a:buFontTx/>
              <a:buNone/>
            </a:pPr>
            <a:r>
              <a:rPr lang="en-US" altLang="en-US" sz="1100" dirty="0">
                <a:latin typeface="Times New Roman" panose="02020603050405020304" pitchFamily="18" charset="0"/>
                <a:cs typeface="Times New Roman" panose="02020603050405020304" pitchFamily="18" charset="0"/>
              </a:rPr>
              <a:t>Merced Regional Waste Mgmt Authority</a:t>
            </a:r>
          </a:p>
        </p:txBody>
      </p:sp>
      <p:sp>
        <p:nvSpPr>
          <p:cNvPr id="30" name="TextBox 13">
            <a:extLst>
              <a:ext uri="{FF2B5EF4-FFF2-40B4-BE49-F238E27FC236}">
                <a16:creationId xmlns:a16="http://schemas.microsoft.com/office/drawing/2014/main" id="{CAE77AFB-9629-44D6-A6B2-B603B3DE3610}"/>
              </a:ext>
            </a:extLst>
          </p:cNvPr>
          <p:cNvSpPr txBox="1">
            <a:spLocks noChangeArrowheads="1"/>
          </p:cNvSpPr>
          <p:nvPr/>
        </p:nvSpPr>
        <p:spPr bwMode="auto">
          <a:xfrm>
            <a:off x="1454518" y="4226233"/>
            <a:ext cx="16091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150"/>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21D4D"/>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sz="1100">
                <a:latin typeface="Times New Roman" panose="02020603050405020304" pitchFamily="18" charset="0"/>
                <a:cs typeface="Times New Roman" panose="02020603050405020304" pitchFamily="18" charset="0"/>
              </a:rPr>
              <a:t>Maia Corbitt, </a:t>
            </a:r>
          </a:p>
          <a:p>
            <a:pPr>
              <a:spcBef>
                <a:spcPct val="0"/>
              </a:spcBef>
              <a:buClrTx/>
              <a:buFontTx/>
              <a:buNone/>
            </a:pPr>
            <a:r>
              <a:rPr lang="en-US" sz="1100">
                <a:latin typeface="Times New Roman" panose="02020603050405020304" pitchFamily="18" charset="0"/>
                <a:cs typeface="Times New Roman" panose="02020603050405020304" pitchFamily="18" charset="0"/>
              </a:rPr>
              <a:t>Garver, Black, </a:t>
            </a:r>
            <a:r>
              <a:rPr lang="en-US" sz="1100" err="1">
                <a:latin typeface="Times New Roman" panose="02020603050405020304" pitchFamily="18" charset="0"/>
                <a:cs typeface="Times New Roman" panose="02020603050405020304" pitchFamily="18" charset="0"/>
              </a:rPr>
              <a:t>Hilyard</a:t>
            </a:r>
            <a:r>
              <a:rPr lang="en-US" sz="1100">
                <a:latin typeface="Times New Roman" panose="02020603050405020304" pitchFamily="18" charset="0"/>
                <a:cs typeface="Times New Roman" panose="02020603050405020304" pitchFamily="18" charset="0"/>
              </a:rPr>
              <a:t> Family Foundation</a:t>
            </a:r>
            <a:endParaRPr lang="en-US" altLang="en-US" sz="1100" dirty="0">
              <a:latin typeface="Times New Roman" panose="02020603050405020304" pitchFamily="18" charset="0"/>
              <a:cs typeface="Times New Roman" panose="02020603050405020304" pitchFamily="18" charset="0"/>
            </a:endParaRPr>
          </a:p>
        </p:txBody>
      </p:sp>
      <p:sp>
        <p:nvSpPr>
          <p:cNvPr id="31" name="TextBox 13">
            <a:extLst>
              <a:ext uri="{FF2B5EF4-FFF2-40B4-BE49-F238E27FC236}">
                <a16:creationId xmlns:a16="http://schemas.microsoft.com/office/drawing/2014/main" id="{BC000567-2C75-4AF2-A0F5-576F98A8245C}"/>
              </a:ext>
            </a:extLst>
          </p:cNvPr>
          <p:cNvSpPr txBox="1">
            <a:spLocks noChangeArrowheads="1"/>
          </p:cNvSpPr>
          <p:nvPr/>
        </p:nvSpPr>
        <p:spPr bwMode="auto">
          <a:xfrm>
            <a:off x="1464724" y="5322815"/>
            <a:ext cx="145522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150"/>
              </a:buClr>
              <a:buFont typeface="Wingdings" panose="05000000000000000000" pitchFamily="2" charset="2"/>
              <a:buChar char="§"/>
              <a:defRPr sz="3200">
                <a:solidFill>
                  <a:schemeClr val="tx1"/>
                </a:solidFill>
                <a:latin typeface="Calibri" panose="020F0502020204030204" pitchFamily="34" charset="0"/>
              </a:defRPr>
            </a:lvl1pPr>
            <a:lvl2pPr marL="742950" indent="-285750">
              <a:spcBef>
                <a:spcPct val="20000"/>
              </a:spcBef>
              <a:buClr>
                <a:srgbClr val="221D4D"/>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1100" dirty="0">
                <a:latin typeface="Times New Roman" panose="02020603050405020304" pitchFamily="18" charset="0"/>
                <a:cs typeface="Times New Roman" panose="02020603050405020304" pitchFamily="18" charset="0"/>
              </a:rPr>
              <a:t>Beverly Hanstrom</a:t>
            </a:r>
          </a:p>
          <a:p>
            <a:pPr>
              <a:spcBef>
                <a:spcPct val="0"/>
              </a:spcBef>
              <a:buClrTx/>
              <a:buFontTx/>
              <a:buNone/>
            </a:pPr>
            <a:r>
              <a:rPr lang="en-US" altLang="en-US" sz="1100" dirty="0">
                <a:latin typeface="Times New Roman" panose="02020603050405020304" pitchFamily="18" charset="0"/>
                <a:cs typeface="Times New Roman" panose="02020603050405020304" pitchFamily="18" charset="0"/>
              </a:rPr>
              <a:t>CEO Colorado Medical Waste</a:t>
            </a:r>
          </a:p>
        </p:txBody>
      </p:sp>
      <p:pic>
        <p:nvPicPr>
          <p:cNvPr id="4098" name="Picture 2" descr="Rethinking Your Shopping List: How to Reduce Waste and Be a More  Conscientious Consumer — ASSOCIATION OF WOMEN IN WATER, ENERGY &amp; ENVIRONMENT">
            <a:extLst>
              <a:ext uri="{FF2B5EF4-FFF2-40B4-BE49-F238E27FC236}">
                <a16:creationId xmlns:a16="http://schemas.microsoft.com/office/drawing/2014/main" id="{3C68796A-9B8E-4279-BA5F-0F0AA10F6796}"/>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6788" t="6036" r="12470" b="14797"/>
          <a:stretch/>
        </p:blipFill>
        <p:spPr bwMode="auto">
          <a:xfrm>
            <a:off x="3161555" y="1475255"/>
            <a:ext cx="1013917" cy="11926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32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6E1BBFB-044E-4195-91A0-ACF0EF3FAACC}"/>
              </a:ext>
            </a:extLst>
          </p:cNvPr>
          <p:cNvSpPr>
            <a:spLocks noGrp="1" noChangeArrowheads="1"/>
          </p:cNvSpPr>
          <p:nvPr>
            <p:ph type="title"/>
          </p:nvPr>
        </p:nvSpPr>
        <p:spPr>
          <a:xfrm>
            <a:off x="1447800" y="-166382"/>
            <a:ext cx="7277100" cy="1143000"/>
          </a:xfrm>
        </p:spPr>
        <p:txBody>
          <a:bodyPr>
            <a:normAutofit/>
          </a:bodyPr>
          <a:lstStyle/>
          <a:p>
            <a:pPr eaLnBrk="1" hangingPunct="1"/>
            <a:r>
              <a:rPr lang="en-US" altLang="en-US" sz="4000" b="1">
                <a:latin typeface="Times New Roman" panose="02020603050405020304" pitchFamily="18" charset="0"/>
                <a:cs typeface="Times New Roman" panose="02020603050405020304" pitchFamily="18" charset="0"/>
              </a:rPr>
              <a:t>What is a Circular Economy?</a:t>
            </a:r>
          </a:p>
        </p:txBody>
      </p:sp>
      <p:sp>
        <p:nvSpPr>
          <p:cNvPr id="9" name="Footer Placeholder 4">
            <a:extLst>
              <a:ext uri="{FF2B5EF4-FFF2-40B4-BE49-F238E27FC236}">
                <a16:creationId xmlns:a16="http://schemas.microsoft.com/office/drawing/2014/main" id="{C2138A1B-8F0F-4BF3-AAB8-3D8B489BD1F1}"/>
              </a:ext>
            </a:extLst>
          </p:cNvPr>
          <p:cNvSpPr txBox="1">
            <a:spLocks noChangeArrowheads="1"/>
          </p:cNvSpPr>
          <p:nvPr/>
        </p:nvSpPr>
        <p:spPr bwMode="auto">
          <a:xfrm>
            <a:off x="457200" y="6400800"/>
            <a:ext cx="4267200" cy="28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copyright National Stewardship Action Council, 2021</a:t>
            </a:r>
          </a:p>
        </p:txBody>
      </p:sp>
      <p:pic>
        <p:nvPicPr>
          <p:cNvPr id="7" name="Picture 6" descr="Image result for ellen macarthur foundation circular economy">
            <a:extLst>
              <a:ext uri="{FF2B5EF4-FFF2-40B4-BE49-F238E27FC236}">
                <a16:creationId xmlns:a16="http://schemas.microsoft.com/office/drawing/2014/main" id="{A31CB9C7-AE0C-4338-AB59-3B5F95345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62" y="3898288"/>
            <a:ext cx="1143000" cy="166058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FB0EDD8-F353-4209-93A2-C33346D8638E}"/>
              </a:ext>
            </a:extLst>
          </p:cNvPr>
          <p:cNvSpPr/>
          <p:nvPr/>
        </p:nvSpPr>
        <p:spPr>
          <a:xfrm>
            <a:off x="800100" y="747248"/>
            <a:ext cx="7848600"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Not Linear Make, Take, Waste – but circular:  Cradle to Cradle.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Multi-faceted with a focus on producers embracing </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sustainable design, </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using regenerative materials and collecting end of life products and materials for continuous use in the economy. It is based on </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three principles</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br>
            <a:endPar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2" descr="The Circular Economy In Detail">
            <a:extLst>
              <a:ext uri="{FF2B5EF4-FFF2-40B4-BE49-F238E27FC236}">
                <a16:creationId xmlns:a16="http://schemas.microsoft.com/office/drawing/2014/main" id="{87691D7C-FAD4-4626-B0CA-04B5B5DD9A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3138" y="2057400"/>
            <a:ext cx="5031299" cy="4107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9E6AE3-1E28-438E-83A2-6B3AC1001704}"/>
              </a:ext>
            </a:extLst>
          </p:cNvPr>
          <p:cNvSpPr txBox="1"/>
          <p:nvPr/>
        </p:nvSpPr>
        <p:spPr>
          <a:xfrm>
            <a:off x="602438" y="3073888"/>
            <a:ext cx="71821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a:t>
            </a:r>
          </a:p>
        </p:txBody>
      </p:sp>
      <p:sp>
        <p:nvSpPr>
          <p:cNvPr id="12" name="TextBox 11">
            <a:extLst>
              <a:ext uri="{FF2B5EF4-FFF2-40B4-BE49-F238E27FC236}">
                <a16:creationId xmlns:a16="http://schemas.microsoft.com/office/drawing/2014/main" id="{435C1FD3-46F0-450A-BC63-FE12CEA9F03E}"/>
              </a:ext>
            </a:extLst>
          </p:cNvPr>
          <p:cNvSpPr txBox="1"/>
          <p:nvPr/>
        </p:nvSpPr>
        <p:spPr>
          <a:xfrm>
            <a:off x="6239104" y="3212388"/>
            <a:ext cx="58875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a:t>
            </a:r>
          </a:p>
        </p:txBody>
      </p:sp>
      <p:sp>
        <p:nvSpPr>
          <p:cNvPr id="13" name="TextBox 12">
            <a:extLst>
              <a:ext uri="{FF2B5EF4-FFF2-40B4-BE49-F238E27FC236}">
                <a16:creationId xmlns:a16="http://schemas.microsoft.com/office/drawing/2014/main" id="{D5AEC67E-25C6-49C0-8A10-69220774A298}"/>
              </a:ext>
            </a:extLst>
          </p:cNvPr>
          <p:cNvSpPr txBox="1"/>
          <p:nvPr/>
        </p:nvSpPr>
        <p:spPr>
          <a:xfrm>
            <a:off x="4344794" y="5497863"/>
            <a:ext cx="798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91798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522BF-C082-472B-B6BB-6C9BCE9C3CF2}"/>
              </a:ext>
            </a:extLst>
          </p:cNvPr>
          <p:cNvSpPr>
            <a:spLocks noGrp="1"/>
          </p:cNvSpPr>
          <p:nvPr>
            <p:ph type="title"/>
          </p:nvPr>
        </p:nvSpPr>
        <p:spPr>
          <a:xfrm>
            <a:off x="457200" y="0"/>
            <a:ext cx="8001000" cy="1143000"/>
          </a:xfrm>
        </p:spPr>
        <p:txBody>
          <a:bodyPr>
            <a:normAutofit fontScale="90000"/>
          </a:bodyPr>
          <a:lstStyle/>
          <a:p>
            <a:r>
              <a:rPr lang="en-US" b="1" dirty="0">
                <a:latin typeface="Times New Roman" panose="02020603050405020304" pitchFamily="18" charset="0"/>
                <a:cs typeface="Times New Roman" panose="02020603050405020304" pitchFamily="18" charset="0"/>
              </a:rPr>
              <a:t>Disruption for the Better:  Catalyzing Environmental Justice</a:t>
            </a:r>
          </a:p>
        </p:txBody>
      </p:sp>
      <p:sp>
        <p:nvSpPr>
          <p:cNvPr id="4" name="Footer Placeholder 4">
            <a:extLst>
              <a:ext uri="{FF2B5EF4-FFF2-40B4-BE49-F238E27FC236}">
                <a16:creationId xmlns:a16="http://schemas.microsoft.com/office/drawing/2014/main" id="{74208A9D-ED60-47E5-B9D7-4878B2807BB5}"/>
              </a:ext>
            </a:extLst>
          </p:cNvPr>
          <p:cNvSpPr txBox="1">
            <a:spLocks noChangeArrowheads="1"/>
          </p:cNvSpPr>
          <p:nvPr/>
        </p:nvSpPr>
        <p:spPr bwMode="auto">
          <a:xfrm>
            <a:off x="457200" y="6435809"/>
            <a:ext cx="41910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a:latin typeface="Times New Roman" panose="02020603050405020304" pitchFamily="18" charset="0"/>
                <a:cs typeface="Times New Roman" panose="02020603050405020304" pitchFamily="18" charset="0"/>
              </a:rPr>
              <a:t>© copyright National Stewardship Action Council, 2021</a:t>
            </a:r>
          </a:p>
        </p:txBody>
      </p:sp>
      <p:pic>
        <p:nvPicPr>
          <p:cNvPr id="6" name="Picture 5" descr="A picture containing text, person&#10;&#10;Description automatically generated">
            <a:extLst>
              <a:ext uri="{FF2B5EF4-FFF2-40B4-BE49-F238E27FC236}">
                <a16:creationId xmlns:a16="http://schemas.microsoft.com/office/drawing/2014/main" id="{B50DDDF5-0912-4D9C-86BC-F616ED294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81099"/>
            <a:ext cx="8686800" cy="4343401"/>
          </a:xfrm>
          <a:prstGeom prst="rect">
            <a:avLst/>
          </a:prstGeom>
        </p:spPr>
      </p:pic>
      <p:sp>
        <p:nvSpPr>
          <p:cNvPr id="5" name="TextBox 4">
            <a:extLst>
              <a:ext uri="{FF2B5EF4-FFF2-40B4-BE49-F238E27FC236}">
                <a16:creationId xmlns:a16="http://schemas.microsoft.com/office/drawing/2014/main" id="{A627BEDB-3AD5-4BE4-AD5B-94DCCF943985}"/>
              </a:ext>
            </a:extLst>
          </p:cNvPr>
          <p:cNvSpPr txBox="1"/>
          <p:nvPr/>
        </p:nvSpPr>
        <p:spPr>
          <a:xfrm>
            <a:off x="990600" y="5676901"/>
            <a:ext cx="7820227" cy="400110"/>
          </a:xfrm>
          <a:prstGeom prst="rect">
            <a:avLst/>
          </a:prstGeom>
          <a:noFill/>
        </p:spPr>
        <p:txBody>
          <a:bodyPr wrap="square" rtlCol="0">
            <a:spAutoFit/>
          </a:bodyPr>
          <a:lstStyle/>
          <a:p>
            <a:pPr>
              <a:buClr>
                <a:srgbClr val="007150"/>
              </a:buClr>
            </a:pPr>
            <a:r>
              <a:rPr lang="en-US" sz="2000" dirty="0">
                <a:latin typeface="Times New Roman" panose="02020603050405020304" pitchFamily="18" charset="0"/>
                <a:cs typeface="Times New Roman" panose="02020603050405020304" pitchFamily="18" charset="0"/>
              </a:rPr>
              <a:t>Illegal dumping disproportionally impacts poor &amp; BIPOC communities </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09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632E-7E59-4A82-A152-5B0085827D32}"/>
              </a:ext>
            </a:extLst>
          </p:cNvPr>
          <p:cNvSpPr>
            <a:spLocks noGrp="1"/>
          </p:cNvSpPr>
          <p:nvPr>
            <p:ph type="title"/>
          </p:nvPr>
        </p:nvSpPr>
        <p:spPr>
          <a:xfrm>
            <a:off x="533400" y="152400"/>
            <a:ext cx="8382000" cy="1143000"/>
          </a:xfrm>
        </p:spPr>
        <p:txBody>
          <a:bodyPr>
            <a:normAutofit fontScale="90000"/>
          </a:bodyPr>
          <a:lstStyle/>
          <a:p>
            <a:pPr>
              <a:defRPr/>
            </a:pPr>
            <a:r>
              <a:rPr lang="en-US" b="1" u="sng" dirty="0">
                <a:latin typeface="Times New Roman" panose="02020603050405020304" pitchFamily="18" charset="0"/>
                <a:cs typeface="Times New Roman" panose="02020603050405020304" pitchFamily="18" charset="0"/>
              </a:rPr>
              <a:t>Alameda County Leads the Way: </a:t>
            </a:r>
            <a:br>
              <a:rPr lang="en-US" b="1" u="sng"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1</a:t>
            </a:r>
            <a:r>
              <a:rPr lang="en-US" b="1" baseline="30000" dirty="0">
                <a:latin typeface="Times New Roman" panose="02020603050405020304" pitchFamily="18" charset="0"/>
                <a:cs typeface="Times New Roman" panose="02020603050405020304" pitchFamily="18" charset="0"/>
              </a:rPr>
              <a:t>st</a:t>
            </a:r>
            <a:r>
              <a:rPr lang="en-US" b="1" dirty="0">
                <a:latin typeface="Times New Roman" panose="02020603050405020304" pitchFamily="18" charset="0"/>
                <a:cs typeface="Times New Roman" panose="02020603050405020304" pitchFamily="18" charset="0"/>
              </a:rPr>
              <a:t> EPR Ordinance in the U.S.</a:t>
            </a:r>
          </a:p>
        </p:txBody>
      </p:sp>
      <p:sp>
        <p:nvSpPr>
          <p:cNvPr id="90115" name="Rectangle 2">
            <a:extLst>
              <a:ext uri="{FF2B5EF4-FFF2-40B4-BE49-F238E27FC236}">
                <a16:creationId xmlns:a16="http://schemas.microsoft.com/office/drawing/2014/main" id="{299E2BB0-B85F-4DA9-A2B5-EDBD9766483F}"/>
              </a:ext>
            </a:extLst>
          </p:cNvPr>
          <p:cNvSpPr>
            <a:spLocks noChangeArrowheads="1"/>
          </p:cNvSpPr>
          <p:nvPr/>
        </p:nvSpPr>
        <p:spPr bwMode="auto">
          <a:xfrm>
            <a:off x="381000" y="1493609"/>
            <a:ext cx="361808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pPr>
            <a:r>
              <a:rPr lang="en-US" altLang="en-US" sz="2000" dirty="0">
                <a:latin typeface="Times New Roman" panose="02020603050405020304" pitchFamily="18" charset="0"/>
                <a:cs typeface="Times New Roman" panose="02020603050405020304" pitchFamily="18" charset="0"/>
              </a:rPr>
              <a:t>2012:  Alameda County adopts first EPR ordinance for medication in U.S.</a:t>
            </a:r>
          </a:p>
          <a:p>
            <a:pPr marL="342900" indent="-342900">
              <a:spcBef>
                <a:spcPct val="0"/>
              </a:spcBef>
            </a:pPr>
            <a:r>
              <a:rPr lang="en-US" altLang="en-US" sz="2000" dirty="0">
                <a:solidFill>
                  <a:srgbClr val="000000"/>
                </a:solidFill>
                <a:latin typeface="Times New Roman" panose="02020603050405020304" pitchFamily="18" charset="0"/>
                <a:cs typeface="Times New Roman" panose="02020603050405020304" pitchFamily="18" charset="0"/>
              </a:rPr>
              <a:t>2014: PhRMA and other plaintiff organizations file a Petition For Writ of Certiorari asking the U.S. Supreme Court to consider the case – </a:t>
            </a:r>
            <a:r>
              <a:rPr lang="en-US" altLang="en-US" sz="2000" dirty="0">
                <a:solidFill>
                  <a:srgbClr val="000000"/>
                </a:solidFill>
                <a:latin typeface="Times New Roman" panose="02020603050405020304" pitchFamily="18" charset="0"/>
                <a:cs typeface="Times New Roman" panose="02020603050405020304" pitchFamily="18" charset="0"/>
                <a:hlinkClick r:id="rId3"/>
              </a:rPr>
              <a:t>Petition text</a:t>
            </a:r>
            <a:endParaRPr lang="en-US" altLang="en-US" sz="2000" dirty="0">
              <a:solidFill>
                <a:srgbClr val="000000"/>
              </a:solidFill>
              <a:latin typeface="Times New Roman" panose="02020603050405020304" pitchFamily="18" charset="0"/>
              <a:cs typeface="Times New Roman" panose="02020603050405020304" pitchFamily="18" charset="0"/>
            </a:endParaRPr>
          </a:p>
          <a:p>
            <a:pPr marL="342900" indent="-342900">
              <a:spcBef>
                <a:spcPct val="0"/>
              </a:spcBef>
            </a:pPr>
            <a:r>
              <a:rPr lang="en-US" altLang="en-US" sz="2000" dirty="0">
                <a:solidFill>
                  <a:srgbClr val="FF0000"/>
                </a:solidFill>
                <a:latin typeface="Times New Roman" panose="02020603050405020304" pitchFamily="18" charset="0"/>
                <a:cs typeface="Times New Roman" panose="02020603050405020304" pitchFamily="18" charset="0"/>
              </a:rPr>
              <a:t>2015: </a:t>
            </a:r>
            <a:r>
              <a:rPr lang="en-US" altLang="en-US" sz="2000" u="sng" dirty="0">
                <a:solidFill>
                  <a:srgbClr val="FF0000"/>
                </a:solidFill>
                <a:latin typeface="Times New Roman" panose="02020603050405020304" pitchFamily="18" charset="0"/>
                <a:cs typeface="Times New Roman" panose="02020603050405020304" pitchFamily="18" charset="0"/>
              </a:rPr>
              <a:t>Denied</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b="1" dirty="0">
                <a:solidFill>
                  <a:srgbClr val="FF0000"/>
                </a:solidFill>
                <a:latin typeface="Times New Roman" panose="02020603050405020304" pitchFamily="18" charset="0"/>
                <a:cs typeface="Times New Roman" panose="02020603050405020304" pitchFamily="18" charset="0"/>
              </a:rPr>
              <a:t>NATIONAL IMPACT</a:t>
            </a:r>
            <a:r>
              <a:rPr lang="en-US" altLang="en-US" sz="2000" dirty="0">
                <a:solidFill>
                  <a:srgbClr val="FF0000"/>
                </a:solidFill>
                <a:latin typeface="Times New Roman" panose="02020603050405020304" pitchFamily="18" charset="0"/>
                <a:cs typeface="Times New Roman" panose="02020603050405020304" pitchFamily="18" charset="0"/>
              </a:rPr>
              <a:t>!</a:t>
            </a:r>
          </a:p>
          <a:p>
            <a:pPr marL="342900" indent="-342900">
              <a:spcBef>
                <a:spcPct val="0"/>
              </a:spcBef>
            </a:pPr>
            <a:r>
              <a:rPr lang="en-US" altLang="en-US" sz="2000" b="1" i="1" dirty="0">
                <a:solidFill>
                  <a:srgbClr val="000000"/>
                </a:solidFill>
                <a:latin typeface="Times New Roman" panose="02020603050405020304" pitchFamily="18" charset="0"/>
                <a:cs typeface="Times New Roman" panose="02020603050405020304" pitchFamily="18" charset="0"/>
              </a:rPr>
              <a:t>EPR in U.S. allowed so long as the product has a public health and safety nexus</a:t>
            </a:r>
          </a:p>
          <a:p>
            <a:pPr marL="342900" indent="-342900">
              <a:spcBef>
                <a:spcPct val="0"/>
              </a:spcBef>
            </a:pPr>
            <a:endParaRPr lang="en-US" altLang="en-US" sz="2000" dirty="0">
              <a:latin typeface="Times New Roman" panose="02020603050405020304" pitchFamily="18" charset="0"/>
              <a:cs typeface="Times New Roman" panose="02020603050405020304" pitchFamily="18" charset="0"/>
            </a:endParaRPr>
          </a:p>
        </p:txBody>
      </p:sp>
      <p:sp>
        <p:nvSpPr>
          <p:cNvPr id="6" name="Footer Placeholder 4">
            <a:extLst>
              <a:ext uri="{FF2B5EF4-FFF2-40B4-BE49-F238E27FC236}">
                <a16:creationId xmlns:a16="http://schemas.microsoft.com/office/drawing/2014/main" id="{D0E7139C-5749-41E4-879B-DCDF2277059F}"/>
              </a:ext>
            </a:extLst>
          </p:cNvPr>
          <p:cNvSpPr txBox="1">
            <a:spLocks noChangeArrowheads="1"/>
          </p:cNvSpPr>
          <p:nvPr/>
        </p:nvSpPr>
        <p:spPr bwMode="auto">
          <a:xfrm>
            <a:off x="685800" y="6400800"/>
            <a:ext cx="42672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dirty="0">
                <a:latin typeface="Times New Roman" panose="02020603050405020304" pitchFamily="18" charset="0"/>
                <a:cs typeface="Times New Roman" panose="02020603050405020304" pitchFamily="18" charset="0"/>
              </a:rPr>
              <a:t>© copyright National Stewardship Action Council, 2021</a:t>
            </a:r>
          </a:p>
        </p:txBody>
      </p:sp>
      <p:pic>
        <p:nvPicPr>
          <p:cNvPr id="4" name="Picture 3">
            <a:extLst>
              <a:ext uri="{FF2B5EF4-FFF2-40B4-BE49-F238E27FC236}">
                <a16:creationId xmlns:a16="http://schemas.microsoft.com/office/drawing/2014/main" id="{ED3E6B07-D930-45C4-B062-A7EB2C7B94B7}"/>
              </a:ext>
            </a:extLst>
          </p:cNvPr>
          <p:cNvPicPr>
            <a:picLocks noChangeAspect="1"/>
          </p:cNvPicPr>
          <p:nvPr/>
        </p:nvPicPr>
        <p:blipFill rotWithShape="1">
          <a:blip r:embed="rId4"/>
          <a:srcRect l="6616" r="4223" b="17778"/>
          <a:stretch/>
        </p:blipFill>
        <p:spPr>
          <a:xfrm>
            <a:off x="4238978" y="1774063"/>
            <a:ext cx="4648200" cy="3415632"/>
          </a:xfrm>
          <a:prstGeom prst="rect">
            <a:avLst/>
          </a:prstGeom>
          <a:ln>
            <a:solidFill>
              <a:schemeClr val="tx1"/>
            </a:solidFill>
          </a:ln>
        </p:spPr>
      </p:pic>
      <p:sp>
        <p:nvSpPr>
          <p:cNvPr id="11" name="Footer Placeholder 4">
            <a:extLst>
              <a:ext uri="{FF2B5EF4-FFF2-40B4-BE49-F238E27FC236}">
                <a16:creationId xmlns:a16="http://schemas.microsoft.com/office/drawing/2014/main" id="{F0B74A62-17CD-40AD-A26C-31A2B4EBD326}"/>
              </a:ext>
            </a:extLst>
          </p:cNvPr>
          <p:cNvSpPr txBox="1">
            <a:spLocks noChangeArrowheads="1"/>
          </p:cNvSpPr>
          <p:nvPr/>
        </p:nvSpPr>
        <p:spPr bwMode="auto">
          <a:xfrm>
            <a:off x="4264378" y="5194457"/>
            <a:ext cx="4730044"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i="1" dirty="0">
                <a:latin typeface="Times New Roman" panose="02020603050405020304" pitchFamily="18" charset="0"/>
                <a:cs typeface="Times New Roman" panose="02020603050405020304" pitchFamily="18" charset="0"/>
              </a:rPr>
              <a:t>Supervisor Miley, Heidi Sanborn, Supervisor Carson</a:t>
            </a:r>
          </a:p>
        </p:txBody>
      </p:sp>
    </p:spTree>
    <p:extLst>
      <p:ext uri="{BB962C8B-B14F-4D97-AF65-F5344CB8AC3E}">
        <p14:creationId xmlns:p14="http://schemas.microsoft.com/office/powerpoint/2010/main" val="682813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C2138A1B-8F0F-4BF3-AAB8-3D8B489BD1F1}"/>
              </a:ext>
            </a:extLst>
          </p:cNvPr>
          <p:cNvSpPr txBox="1">
            <a:spLocks noChangeArrowheads="1"/>
          </p:cNvSpPr>
          <p:nvPr/>
        </p:nvSpPr>
        <p:spPr bwMode="auto">
          <a:xfrm>
            <a:off x="457200" y="6400800"/>
            <a:ext cx="4267200" cy="28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copyright National Stewardship Action Council, </a:t>
            </a:r>
            <a:r>
              <a:rPr lang="en-US" altLang="en-US" sz="1200">
                <a:solidFill>
                  <a:prstClr val="black"/>
                </a:solidFill>
                <a:latin typeface="Times New Roman" panose="02020603050405020304" pitchFamily="18" charset="0"/>
                <a:cs typeface="Times New Roman" panose="02020603050405020304" pitchFamily="18" charset="0"/>
              </a:rPr>
              <a:t>2021</a:t>
            </a:r>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8" name="Rectangle 7">
            <a:extLst>
              <a:ext uri="{FF2B5EF4-FFF2-40B4-BE49-F238E27FC236}">
                <a16:creationId xmlns:a16="http://schemas.microsoft.com/office/drawing/2014/main" id="{1FB0EDD8-F353-4209-93A2-C33346D8638E}"/>
              </a:ext>
            </a:extLst>
          </p:cNvPr>
          <p:cNvSpPr/>
          <p:nvPr/>
        </p:nvSpPr>
        <p:spPr>
          <a:xfrm>
            <a:off x="633845" y="1143000"/>
            <a:ext cx="8510155" cy="1938992"/>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The California Foundation on the Environment and the Economy (CFEE) is a 501(c)(3) nonprofit organization that conducts intensive public policy conferences, legislative briefings, multiparty workshops, and international study travel projects for California State legislators, regulatory commissioners, members of the Governor’s Cabinet, business, labor, environmental and local government leaders.  </a:t>
            </a:r>
            <a:r>
              <a:rPr lang="en-US" sz="2000" dirty="0">
                <a:latin typeface="Times New Roman" panose="02020603050405020304" pitchFamily="18" charset="0"/>
                <a:cs typeface="Times New Roman" panose="02020603050405020304" pitchFamily="18" charset="0"/>
                <a:hlinkClick r:id="rId3"/>
              </a:rPr>
              <a:t>www.cfee.net</a:t>
            </a:r>
            <a:r>
              <a:rPr lang="en-US" sz="2000" dirty="0">
                <a:latin typeface="Times New Roman" panose="02020603050405020304" pitchFamily="18" charset="0"/>
                <a:cs typeface="Times New Roman" panose="02020603050405020304" pitchFamily="18" charset="0"/>
              </a:rPr>
              <a:t> </a:t>
            </a:r>
          </a:p>
        </p:txBody>
      </p:sp>
      <p:pic>
        <p:nvPicPr>
          <p:cNvPr id="10" name="Picture 2" descr="Site logo">
            <a:extLst>
              <a:ext uri="{FF2B5EF4-FFF2-40B4-BE49-F238E27FC236}">
                <a16:creationId xmlns:a16="http://schemas.microsoft.com/office/drawing/2014/main" id="{2D358342-471E-4EED-B3F3-0B17625F77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4933" y="173038"/>
            <a:ext cx="2923827" cy="8237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group of people standing in front of a crowd&#10;&#10;Description automatically generated">
            <a:extLst>
              <a:ext uri="{FF2B5EF4-FFF2-40B4-BE49-F238E27FC236}">
                <a16:creationId xmlns:a16="http://schemas.microsoft.com/office/drawing/2014/main" id="{99674F12-D71F-4DAE-AA2D-411DE8AF2BC7}"/>
              </a:ext>
            </a:extLst>
          </p:cNvPr>
          <p:cNvPicPr>
            <a:picLocks noChangeAspect="1"/>
          </p:cNvPicPr>
          <p:nvPr/>
        </p:nvPicPr>
        <p:blipFill rotWithShape="1">
          <a:blip r:embed="rId5">
            <a:extLst>
              <a:ext uri="{28A0092B-C50C-407E-A947-70E740481C1C}">
                <a14:useLocalDpi xmlns:a14="http://schemas.microsoft.com/office/drawing/2010/main" val="0"/>
              </a:ext>
            </a:extLst>
          </a:blip>
          <a:srcRect t="11111" b="45359"/>
          <a:stretch/>
        </p:blipFill>
        <p:spPr>
          <a:xfrm>
            <a:off x="457200" y="3228177"/>
            <a:ext cx="8686800" cy="2835982"/>
          </a:xfrm>
          <a:prstGeom prst="rect">
            <a:avLst/>
          </a:prstGeom>
          <a:ln>
            <a:solidFill>
              <a:schemeClr val="tx1"/>
            </a:solidFill>
          </a:ln>
        </p:spPr>
      </p:pic>
    </p:spTree>
    <p:extLst>
      <p:ext uri="{BB962C8B-B14F-4D97-AF65-F5344CB8AC3E}">
        <p14:creationId xmlns:p14="http://schemas.microsoft.com/office/powerpoint/2010/main" val="230169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walking on a road&#10;&#10;Description automatically generated">
            <a:extLst>
              <a:ext uri="{FF2B5EF4-FFF2-40B4-BE49-F238E27FC236}">
                <a16:creationId xmlns:a16="http://schemas.microsoft.com/office/drawing/2014/main" id="{62746BC2-5AE0-441C-9C5C-4FCE2B13EA21}"/>
              </a:ext>
            </a:extLst>
          </p:cNvPr>
          <p:cNvPicPr>
            <a:picLocks noChangeAspect="1"/>
          </p:cNvPicPr>
          <p:nvPr/>
        </p:nvPicPr>
        <p:blipFill rotWithShape="1">
          <a:blip r:embed="rId3">
            <a:extLst>
              <a:ext uri="{28A0092B-C50C-407E-A947-70E740481C1C}">
                <a14:useLocalDpi xmlns:a14="http://schemas.microsoft.com/office/drawing/2010/main" val="0"/>
              </a:ext>
            </a:extLst>
          </a:blip>
          <a:srcRect l="23007" t="28347" r="7713" b="48592"/>
          <a:stretch/>
        </p:blipFill>
        <p:spPr>
          <a:xfrm>
            <a:off x="2582069" y="4469990"/>
            <a:ext cx="6561931" cy="1800496"/>
          </a:xfrm>
          <a:prstGeom prst="rect">
            <a:avLst/>
          </a:prstGeom>
          <a:ln>
            <a:solidFill>
              <a:schemeClr val="tx1"/>
            </a:solidFill>
          </a:ln>
        </p:spPr>
      </p:pic>
      <p:pic>
        <p:nvPicPr>
          <p:cNvPr id="6" name="Picture 5" descr="A group of people standing outside a building&#10;&#10;Description automatically generated with low confidence">
            <a:extLst>
              <a:ext uri="{FF2B5EF4-FFF2-40B4-BE49-F238E27FC236}">
                <a16:creationId xmlns:a16="http://schemas.microsoft.com/office/drawing/2014/main" id="{74DE72C8-BC4A-4A96-AD46-DB2BF698E3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313" t="4444" r="4313" b="32808"/>
          <a:stretch/>
        </p:blipFill>
        <p:spPr>
          <a:xfrm>
            <a:off x="-11723" y="2494349"/>
            <a:ext cx="3912299" cy="2137459"/>
          </a:xfrm>
          <a:prstGeom prst="rect">
            <a:avLst/>
          </a:prstGeom>
          <a:ln>
            <a:solidFill>
              <a:schemeClr val="tx1"/>
            </a:solidFill>
          </a:ln>
        </p:spPr>
      </p:pic>
      <p:sp>
        <p:nvSpPr>
          <p:cNvPr id="9" name="Footer Placeholder 4">
            <a:extLst>
              <a:ext uri="{FF2B5EF4-FFF2-40B4-BE49-F238E27FC236}">
                <a16:creationId xmlns:a16="http://schemas.microsoft.com/office/drawing/2014/main" id="{C2138A1B-8F0F-4BF3-AAB8-3D8B489BD1F1}"/>
              </a:ext>
            </a:extLst>
          </p:cNvPr>
          <p:cNvSpPr txBox="1">
            <a:spLocks noChangeArrowheads="1"/>
          </p:cNvSpPr>
          <p:nvPr/>
        </p:nvSpPr>
        <p:spPr bwMode="auto">
          <a:xfrm>
            <a:off x="457200" y="6400800"/>
            <a:ext cx="4267200"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copyright National Stewardship Action Council, </a:t>
            </a:r>
            <a:r>
              <a:rPr lang="en-US" altLang="en-US" sz="1200">
                <a:solidFill>
                  <a:prstClr val="black"/>
                </a:solidFill>
                <a:latin typeface="Times New Roman" panose="02020603050405020304" pitchFamily="18" charset="0"/>
                <a:cs typeface="Times New Roman" panose="02020603050405020304" pitchFamily="18" charset="0"/>
              </a:rPr>
              <a:t>2021</a:t>
            </a:r>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10" name="Picture 2" descr="Site logo">
            <a:extLst>
              <a:ext uri="{FF2B5EF4-FFF2-40B4-BE49-F238E27FC236}">
                <a16:creationId xmlns:a16="http://schemas.microsoft.com/office/drawing/2014/main" id="{2D358342-471E-4EED-B3F3-0B17625F7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48" y="16081"/>
            <a:ext cx="3657600" cy="10305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group of people posing for a photo&#10;&#10;Description automatically generated">
            <a:extLst>
              <a:ext uri="{FF2B5EF4-FFF2-40B4-BE49-F238E27FC236}">
                <a16:creationId xmlns:a16="http://schemas.microsoft.com/office/drawing/2014/main" id="{1F3447B3-6592-4103-9A98-8AD7380C0D1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190" t="592" r="9116"/>
          <a:stretch/>
        </p:blipFill>
        <p:spPr>
          <a:xfrm>
            <a:off x="2949363" y="1046596"/>
            <a:ext cx="6194637" cy="2554697"/>
          </a:xfrm>
          <a:prstGeom prst="rect">
            <a:avLst/>
          </a:prstGeom>
          <a:ln>
            <a:solidFill>
              <a:schemeClr val="tx1"/>
            </a:solidFill>
          </a:ln>
        </p:spPr>
      </p:pic>
    </p:spTree>
    <p:extLst>
      <p:ext uri="{BB962C8B-B14F-4D97-AF65-F5344CB8AC3E}">
        <p14:creationId xmlns:p14="http://schemas.microsoft.com/office/powerpoint/2010/main" val="299288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632E-7E59-4A82-A152-5B0085827D32}"/>
              </a:ext>
            </a:extLst>
          </p:cNvPr>
          <p:cNvSpPr>
            <a:spLocks noGrp="1"/>
          </p:cNvSpPr>
          <p:nvPr>
            <p:ph type="title"/>
          </p:nvPr>
        </p:nvSpPr>
        <p:spPr>
          <a:xfrm>
            <a:off x="533400" y="152400"/>
            <a:ext cx="8382000" cy="838200"/>
          </a:xfrm>
        </p:spPr>
        <p:txBody>
          <a:bodyPr>
            <a:normAutofit/>
          </a:bodyPr>
          <a:lstStyle/>
          <a:p>
            <a:pPr>
              <a:defRPr/>
            </a:pPr>
            <a:r>
              <a:rPr lang="en-US" b="1" dirty="0">
                <a:latin typeface="Times New Roman" panose="02020603050405020304" pitchFamily="18" charset="0"/>
                <a:cs typeface="Times New Roman" panose="02020603050405020304" pitchFamily="18" charset="0"/>
              </a:rPr>
              <a:t>California Tire Program</a:t>
            </a:r>
          </a:p>
        </p:txBody>
      </p:sp>
      <p:sp>
        <p:nvSpPr>
          <p:cNvPr id="90115" name="Rectangle 2">
            <a:extLst>
              <a:ext uri="{FF2B5EF4-FFF2-40B4-BE49-F238E27FC236}">
                <a16:creationId xmlns:a16="http://schemas.microsoft.com/office/drawing/2014/main" id="{299E2BB0-B85F-4DA9-A2B5-EDBD9766483F}"/>
              </a:ext>
            </a:extLst>
          </p:cNvPr>
          <p:cNvSpPr>
            <a:spLocks noChangeArrowheads="1"/>
          </p:cNvSpPr>
          <p:nvPr/>
        </p:nvSpPr>
        <p:spPr bwMode="auto">
          <a:xfrm>
            <a:off x="533400" y="990600"/>
            <a:ext cx="82296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buFont typeface="+mj-lt"/>
              <a:buAutoNum type="arabicPeriod"/>
            </a:pPr>
            <a:r>
              <a:rPr lang="en-US" altLang="en-US" sz="2000" dirty="0">
                <a:latin typeface="Times New Roman" panose="02020603050405020304" pitchFamily="18" charset="0"/>
                <a:cs typeface="Times New Roman" panose="02020603050405020304" pitchFamily="18" charset="0"/>
              </a:rPr>
              <a:t>Consumers pay $1.75 per tire (since 2005)</a:t>
            </a:r>
          </a:p>
          <a:p>
            <a:pPr marL="457200" indent="-457200">
              <a:spcBef>
                <a:spcPct val="0"/>
              </a:spcBef>
              <a:buFont typeface="+mj-lt"/>
              <a:buAutoNum type="arabicPeriod"/>
            </a:pPr>
            <a:r>
              <a:rPr lang="en-US" altLang="en-US" sz="2000" dirty="0">
                <a:latin typeface="Times New Roman" panose="02020603050405020304" pitchFamily="18" charset="0"/>
                <a:cs typeface="Times New Roman" panose="02020603050405020304" pitchFamily="18" charset="0"/>
              </a:rPr>
              <a:t>Funds are used to award grants, loans, and subsidies to businesses or other entities that promote activities or develop technologies for tire recycling. Funds are also used by CARB for air pollution control and prevention. Not actually used to pay to recycle tires.</a:t>
            </a:r>
          </a:p>
          <a:p>
            <a:pPr marL="457200" indent="-457200">
              <a:spcBef>
                <a:spcPct val="0"/>
              </a:spcBef>
              <a:buFont typeface="+mj-lt"/>
              <a:buAutoNum type="arabicPeriod"/>
            </a:pPr>
            <a:r>
              <a:rPr lang="en-US" altLang="en-US" sz="2000" dirty="0">
                <a:latin typeface="Times New Roman" panose="02020603050405020304" pitchFamily="18" charset="0"/>
                <a:cs typeface="Times New Roman" panose="02020603050405020304" pitchFamily="18" charset="0"/>
              </a:rPr>
              <a:t>No cost recovery by local government or solid waste facilities</a:t>
            </a:r>
          </a:p>
          <a:p>
            <a:pPr marL="457200" indent="-457200">
              <a:spcBef>
                <a:spcPct val="0"/>
              </a:spcBef>
              <a:buFont typeface="+mj-lt"/>
              <a:buAutoNum type="arabicPeriod"/>
            </a:pPr>
            <a:r>
              <a:rPr lang="en-US" altLang="en-US" sz="2000" dirty="0">
                <a:latin typeface="Times New Roman" panose="02020603050405020304" pitchFamily="18" charset="0"/>
                <a:cs typeface="Times New Roman" panose="02020603050405020304" pitchFamily="18" charset="0"/>
              </a:rPr>
              <a:t>Concerns about leachate</a:t>
            </a:r>
          </a:p>
          <a:p>
            <a:pPr marL="1085850" lvl="1" indent="-342900">
              <a:spcBef>
                <a:spcPct val="0"/>
              </a:spcBef>
            </a:pPr>
            <a:r>
              <a:rPr lang="en-US" altLang="en-US" sz="1800" dirty="0">
                <a:latin typeface="Times New Roman" panose="02020603050405020304" pitchFamily="18" charset="0"/>
                <a:cs typeface="Times New Roman" panose="02020603050405020304" pitchFamily="18" charset="0"/>
              </a:rPr>
              <a:t>Synthetic turf issue having significant impact</a:t>
            </a:r>
            <a:endParaRPr lang="en-US" altLang="en-US" sz="2000" dirty="0">
              <a:latin typeface="Times New Roman" panose="02020603050405020304" pitchFamily="18" charset="0"/>
              <a:cs typeface="Times New Roman" panose="02020603050405020304" pitchFamily="18" charset="0"/>
            </a:endParaRPr>
          </a:p>
          <a:p>
            <a:pPr marL="342900" indent="-342900">
              <a:spcBef>
                <a:spcPct val="0"/>
              </a:spcBef>
            </a:pPr>
            <a:endParaRPr lang="en-US" altLang="en-US" sz="2000" dirty="0">
              <a:latin typeface="Times New Roman" panose="02020603050405020304" pitchFamily="18" charset="0"/>
              <a:cs typeface="Times New Roman" panose="02020603050405020304" pitchFamily="18" charset="0"/>
            </a:endParaRPr>
          </a:p>
        </p:txBody>
      </p:sp>
      <p:sp>
        <p:nvSpPr>
          <p:cNvPr id="6" name="Footer Placeholder 4">
            <a:extLst>
              <a:ext uri="{FF2B5EF4-FFF2-40B4-BE49-F238E27FC236}">
                <a16:creationId xmlns:a16="http://schemas.microsoft.com/office/drawing/2014/main" id="{D0E7139C-5749-41E4-879B-DCDF2277059F}"/>
              </a:ext>
            </a:extLst>
          </p:cNvPr>
          <p:cNvSpPr txBox="1">
            <a:spLocks noChangeArrowheads="1"/>
          </p:cNvSpPr>
          <p:nvPr/>
        </p:nvSpPr>
        <p:spPr bwMode="auto">
          <a:xfrm>
            <a:off x="685800" y="6400800"/>
            <a:ext cx="42672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dirty="0">
                <a:latin typeface="Times New Roman" panose="02020603050405020304" pitchFamily="18" charset="0"/>
                <a:cs typeface="Times New Roman" panose="02020603050405020304" pitchFamily="18" charset="0"/>
              </a:rPr>
              <a:t>© copyright National Stewardship Action Council, 2021</a:t>
            </a:r>
          </a:p>
        </p:txBody>
      </p:sp>
      <p:pic>
        <p:nvPicPr>
          <p:cNvPr id="1028" name="Picture 4">
            <a:extLst>
              <a:ext uri="{FF2B5EF4-FFF2-40B4-BE49-F238E27FC236}">
                <a16:creationId xmlns:a16="http://schemas.microsoft.com/office/drawing/2014/main" id="{2889593A-9770-4529-86EE-699ED04AA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577" y="3586189"/>
            <a:ext cx="4650846" cy="26161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072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8ECE886E2AD34BB2A57BC8BE5F9249" ma:contentTypeVersion="11" ma:contentTypeDescription="Create a new document." ma:contentTypeScope="" ma:versionID="7aa88fb12791a1fab00e244dfac37071">
  <xsd:schema xmlns:xsd="http://www.w3.org/2001/XMLSchema" xmlns:xs="http://www.w3.org/2001/XMLSchema" xmlns:p="http://schemas.microsoft.com/office/2006/metadata/properties" xmlns:ns2="9ee614e0-892c-4ec7-9914-85661597e191" xmlns:ns3="27517cfb-8734-46d4-b613-170f5f4f7055" targetNamespace="http://schemas.microsoft.com/office/2006/metadata/properties" ma:root="true" ma:fieldsID="76a9fc682e13226ee4831b599b8084e5" ns2:_="" ns3:_="">
    <xsd:import namespace="9ee614e0-892c-4ec7-9914-85661597e191"/>
    <xsd:import namespace="27517cfb-8734-46d4-b613-170f5f4f70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614e0-892c-4ec7-9914-85661597e191" elementFormDefault="qualified">
    <xsd:import namespace="http://schemas.microsoft.com/office/2006/documentManagement/types"/>
    <xsd:import namespace="http://schemas.microsoft.com/office/infopath/2007/PartnerControls"/>
    <xsd:element name="SharedWithUsers" ma:index="8" nillable="true" ma:displayName="Shared With"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517cfb-8734-46d4-b613-170f5f4f705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Location" ma:index="14" nillable="true" ma:displayName="MediaServiceLocation" ma:description="" ma:hidden="true" ma:internalName="MediaServiceLocation" ma:readOnly="true">
      <xsd:simpleType>
        <xsd:restriction base="dms:Text"/>
      </xsd:simpleType>
    </xsd:element>
    <xsd:element name="MediaServiceOCR" ma:index="15" nillable="true" ma:displayName="MediaServiceOCR" ma:hidden="true" ma:internalName="MediaServiceOCR" ma:readOnly="true">
      <xsd:simpleType>
        <xsd:restriction base="dms:Note"/>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870A58-7E86-4A80-B769-4AAA5BB9F748}"/>
</file>

<file path=customXml/itemProps2.xml><?xml version="1.0" encoding="utf-8"?>
<ds:datastoreItem xmlns:ds="http://schemas.openxmlformats.org/officeDocument/2006/customXml" ds:itemID="{56B153DD-3DE2-4E17-90AA-4207ED663ADE}">
  <ds:schemaRefs>
    <ds:schemaRef ds:uri="http://schemas.microsoft.com/sharepoint/v3/contenttype/forms"/>
  </ds:schemaRefs>
</ds:datastoreItem>
</file>

<file path=customXml/itemProps3.xml><?xml version="1.0" encoding="utf-8"?>
<ds:datastoreItem xmlns:ds="http://schemas.openxmlformats.org/officeDocument/2006/customXml" ds:itemID="{1C363432-FCCD-4D26-8D60-695B7FEBBADF}">
  <ds:schemaRefs>
    <ds:schemaRef ds:uri="http://purl.org/dc/dcmitype/"/>
    <ds:schemaRef ds:uri="http://schemas.openxmlformats.org/package/2006/metadata/core-properties"/>
    <ds:schemaRef ds:uri="http://schemas.microsoft.com/office/2006/documentManagement/types"/>
    <ds:schemaRef ds:uri="b2c3cc73-93f6-4efc-a219-853b9b77394d"/>
    <ds:schemaRef ds:uri="http://purl.org/dc/terms/"/>
    <ds:schemaRef ds:uri="http://schemas.microsoft.com/office/2006/metadata/properties"/>
    <ds:schemaRef ds:uri="http://schemas.microsoft.com/office/infopath/2007/PartnerControls"/>
    <ds:schemaRef ds:uri="08be8d14-86c3-4fd6-8e38-0eb4c80badb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43159</TotalTime>
  <Words>1160</Words>
  <Application>Microsoft Office PowerPoint</Application>
  <PresentationFormat>On-screen Show (4:3)</PresentationFormat>
  <Paragraphs>133</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Virtual Statewide Conference on Illegal Dumping</vt:lpstr>
      <vt:lpstr>Who is NSAC?</vt:lpstr>
      <vt:lpstr>NSAC Board/Organization </vt:lpstr>
      <vt:lpstr>What is a Circular Economy?</vt:lpstr>
      <vt:lpstr>Disruption for the Better:  Catalyzing Environmental Justice</vt:lpstr>
      <vt:lpstr>Alameda County Leads the Way:  1st EPR Ordinance in the U.S.</vt:lpstr>
      <vt:lpstr>PowerPoint Presentation</vt:lpstr>
      <vt:lpstr>PowerPoint Presentation</vt:lpstr>
      <vt:lpstr>California Tire Program</vt:lpstr>
      <vt:lpstr>Tire Recycling: Ontario Canada</vt:lpstr>
      <vt:lpstr>PowerPoint Presentation</vt:lpstr>
      <vt:lpstr>CA Commission on Markets &amp; Curbside Recycling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HHW Problems &amp;  Producer Responsibility Solutions</dc:title>
  <dc:creator>info</dc:creator>
  <cp:lastModifiedBy>Heidi Sanborn</cp:lastModifiedBy>
  <cp:revision>54</cp:revision>
  <cp:lastPrinted>2021-01-26T18:45:38Z</cp:lastPrinted>
  <dcterms:created xsi:type="dcterms:W3CDTF">2019-09-13T15:30:36Z</dcterms:created>
  <dcterms:modified xsi:type="dcterms:W3CDTF">2021-04-21T22:45:17Z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0x010100E18ECE886E2AD34BB2A57BC8BE5F9249</vt:lpwstr>
  </property>
</Properties>
</file>